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327" r:id="rId3"/>
    <p:sldId id="328" r:id="rId4"/>
    <p:sldId id="329" r:id="rId5"/>
    <p:sldId id="333" r:id="rId6"/>
    <p:sldId id="330" r:id="rId7"/>
    <p:sldId id="331" r:id="rId8"/>
    <p:sldId id="332" r:id="rId9"/>
    <p:sldId id="334" r:id="rId10"/>
    <p:sldId id="338" r:id="rId11"/>
    <p:sldId id="335" r:id="rId12"/>
    <p:sldId id="342" r:id="rId13"/>
    <p:sldId id="336" r:id="rId14"/>
    <p:sldId id="339" r:id="rId15"/>
    <p:sldId id="340" r:id="rId16"/>
    <p:sldId id="341" r:id="rId17"/>
    <p:sldId id="343" r:id="rId18"/>
    <p:sldId id="344" r:id="rId19"/>
    <p:sldId id="345" r:id="rId20"/>
    <p:sldId id="346" r:id="rId21"/>
    <p:sldId id="347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C2947-16A3-4B9F-B344-5CC0E39A066C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5F126-1906-44FD-AB11-9DD1E7BFFB9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5F126-1906-44FD-AB11-9DD1E7BFFB93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0" name="Podtytuł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zaokrąglony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ostokąt zaokrąglony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z zaokrąglonym rogi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zaokrąglony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Symbol zastępczy tytułu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514DE24-FDB2-4445-A5C0-D09D181EF915}" type="datetimeFigureOut">
              <a:rPr lang="pl-PL" smtClean="0"/>
              <a:pPr/>
              <a:t>2021-02-09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D992672-E2A9-4DF4-A84C-311764C5DB7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627784" y="5949280"/>
            <a:ext cx="3740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 smtClean="0">
                <a:solidFill>
                  <a:schemeClr val="bg1"/>
                </a:solidFill>
              </a:rPr>
              <a:t>Migawki z najnowszych badań archeologicznych</a:t>
            </a:r>
          </a:p>
          <a:p>
            <a:r>
              <a:rPr lang="pl-PL" sz="1400" b="1" dirty="0" smtClean="0">
                <a:solidFill>
                  <a:schemeClr val="bg1"/>
                </a:solidFill>
              </a:rPr>
              <a:t>klasztoru Świętego Krzyża na Łyścu</a:t>
            </a:r>
            <a:endParaRPr lang="pl-PL" sz="1400" b="1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148064" y="6581001"/>
            <a:ext cx="127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Czesław </a:t>
            </a:r>
            <a:r>
              <a:rPr lang="pl-PL" sz="1200" dirty="0" err="1" smtClean="0">
                <a:solidFill>
                  <a:schemeClr val="bg1"/>
                </a:solidFill>
              </a:rPr>
              <a:t>Hadamik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święty krzyż 2012\fot\św.krzyż obrazki\019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67120" cy="5844746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 flipH="1">
            <a:off x="1115616" y="2424956"/>
            <a:ext cx="777686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b="1" dirty="0" smtClean="0">
              <a:solidFill>
                <a:srgbClr val="000066"/>
              </a:solidFill>
            </a:endParaRPr>
          </a:p>
          <a:p>
            <a:endParaRPr lang="pl-PL" sz="1400" b="1" dirty="0" smtClean="0">
              <a:solidFill>
                <a:srgbClr val="000066"/>
              </a:solidFill>
            </a:endParaRPr>
          </a:p>
          <a:p>
            <a:endParaRPr lang="pl-PL" sz="1400" b="1" dirty="0" smtClean="0">
              <a:solidFill>
                <a:srgbClr val="000066"/>
              </a:solidFill>
            </a:endParaRPr>
          </a:p>
          <a:p>
            <a:endParaRPr lang="pl-PL" sz="1400" b="1" dirty="0" smtClean="0">
              <a:solidFill>
                <a:srgbClr val="000066"/>
              </a:solidFill>
            </a:endParaRPr>
          </a:p>
          <a:p>
            <a:endParaRPr lang="pl-PL" sz="1400" b="1" dirty="0" smtClean="0">
              <a:solidFill>
                <a:srgbClr val="000066"/>
              </a:solidFill>
            </a:endParaRPr>
          </a:p>
          <a:p>
            <a:endParaRPr lang="pl-PL" sz="1400" b="1" dirty="0" smtClean="0">
              <a:solidFill>
                <a:srgbClr val="000066"/>
              </a:solidFill>
            </a:endParaRPr>
          </a:p>
          <a:p>
            <a:endParaRPr lang="pl-PL" sz="1400" b="1" dirty="0" smtClean="0">
              <a:solidFill>
                <a:srgbClr val="000066"/>
              </a:solidFill>
            </a:endParaRPr>
          </a:p>
          <a:p>
            <a:endParaRPr lang="pl-PL" sz="1400" b="1" dirty="0" smtClean="0">
              <a:solidFill>
                <a:srgbClr val="000066"/>
              </a:solidFill>
            </a:endParaRPr>
          </a:p>
          <a:p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683568" y="404664"/>
            <a:ext cx="67687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chemeClr val="tx2">
                    <a:lumMod val="50000"/>
                  </a:schemeClr>
                </a:solidFill>
              </a:rPr>
              <a:t>Czesław </a:t>
            </a:r>
            <a:r>
              <a:rPr lang="pl-PL" sz="1400" b="1" dirty="0" err="1" smtClean="0">
                <a:solidFill>
                  <a:schemeClr val="tx2">
                    <a:lumMod val="50000"/>
                  </a:schemeClr>
                </a:solidFill>
              </a:rPr>
              <a:t>Hadamik</a:t>
            </a:r>
            <a:endParaRPr lang="pl-PL" sz="1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  <a:t>Święty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  <a:t>Krzyż, książę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  <a:t>innych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  <a:t>gór. </a:t>
            </a:r>
            <a:endParaRPr lang="pl-PL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  <a:t>Dziedzictwo czasów nowożytnych </a:t>
            </a:r>
            <a:r>
              <a:rPr lang="pl-PL" b="1" dirty="0" smtClean="0">
                <a:solidFill>
                  <a:schemeClr val="tx2">
                    <a:lumMod val="50000"/>
                  </a:schemeClr>
                </a:solidFill>
              </a:rPr>
              <a:t>1536-1819</a:t>
            </a:r>
            <a:endParaRPr lang="pl-PL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Obraz 9" descr="logotyp stypendium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548680"/>
            <a:ext cx="1339596" cy="1344168"/>
          </a:xfrm>
          <a:prstGeom prst="rect">
            <a:avLst/>
          </a:prstGeom>
        </p:spPr>
      </p:pic>
      <p:pic>
        <p:nvPicPr>
          <p:cNvPr id="12" name="Obraz 11" descr="mkidn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869160"/>
            <a:ext cx="1438656" cy="1438656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2195736" y="501317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zrealizowano w ramach stypendium Ministra Kultury i Dziedzictwa Narodowego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95598" y="260649"/>
            <a:ext cx="2016223" cy="3024335"/>
          </a:xfrm>
        </p:spPr>
      </p:pic>
      <p:pic>
        <p:nvPicPr>
          <p:cNvPr id="4" name="Obraz 3" descr="2. Balustrada i prospekt organów. Fot. Cz. Hadamik, marzec 2020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116627"/>
            <a:ext cx="5400600" cy="3600401"/>
          </a:xfrm>
          <a:prstGeom prst="rect">
            <a:avLst/>
          </a:prstGeom>
        </p:spPr>
      </p:pic>
      <p:pic>
        <p:nvPicPr>
          <p:cNvPr id="5" name="Obraz 4" descr="3. Szafa organowa z poziomu chóru. Fot. Cz. Hadamik, marzec 2020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620688"/>
            <a:ext cx="1949963" cy="2924944"/>
          </a:xfrm>
          <a:prstGeom prst="rect">
            <a:avLst/>
          </a:prstGeom>
        </p:spPr>
      </p:pic>
      <p:pic>
        <p:nvPicPr>
          <p:cNvPr id="7" name="Symbol zastępczy zawartości 5" descr="2. Rokokowy relikwiarz złocony po stronie N ołtarza wielkiego. Fot. Cz. Hadamik, marzec 2020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260648"/>
            <a:ext cx="2020995" cy="3031493"/>
          </a:xfrm>
          <a:prstGeom prst="rect">
            <a:avLst/>
          </a:prstGeom>
        </p:spPr>
      </p:pic>
      <p:pic>
        <p:nvPicPr>
          <p:cNvPr id="9" name="Obraz 8" descr="2. Ołarz wielki, część centralna z alabastrowym krzyżem i relikwiarzem. Fot. Cz. Hadamik, styczeń 2013 r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3041576"/>
            <a:ext cx="2448272" cy="367240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2285984" y="428604"/>
            <a:ext cx="2652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W 1723 r.,  za rządów  opata </a:t>
            </a:r>
            <a:r>
              <a:rPr lang="pl-PL" sz="1000" dirty="0" err="1" smtClean="0"/>
              <a:t>Stani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sława  Mireckiego  (1694-1733) </a:t>
            </a:r>
            <a:r>
              <a:rPr lang="pl-PL" sz="1000" dirty="0" err="1" smtClean="0"/>
              <a:t>re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likwię</a:t>
            </a:r>
            <a:r>
              <a:rPr lang="pl-PL" sz="1000" dirty="0" smtClean="0"/>
              <a:t> drzewa Krzyża Świętego prze-</a:t>
            </a:r>
          </a:p>
          <a:p>
            <a:r>
              <a:rPr lang="pl-PL" sz="1000" dirty="0" smtClean="0"/>
              <a:t>niesiono uroczyście do kaplicy Oleś-</a:t>
            </a:r>
          </a:p>
          <a:p>
            <a:r>
              <a:rPr lang="pl-PL" sz="1000" dirty="0" err="1" smtClean="0"/>
              <a:t>nickich</a:t>
            </a:r>
            <a:r>
              <a:rPr lang="pl-PL" sz="1000" dirty="0" smtClean="0"/>
              <a:t>, która  od tej pory  stała się</a:t>
            </a:r>
          </a:p>
          <a:p>
            <a:r>
              <a:rPr lang="pl-PL" sz="1000" dirty="0" smtClean="0"/>
              <a:t>kaplicą relikwii. W związku ze </a:t>
            </a:r>
            <a:r>
              <a:rPr lang="pl-PL" sz="1000" dirty="0" err="1" smtClean="0"/>
              <a:t>zmia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ną</a:t>
            </a:r>
            <a:r>
              <a:rPr lang="pl-PL" sz="1000" dirty="0" smtClean="0"/>
              <a:t> funkcji kaplica zyskała efektowny</a:t>
            </a:r>
          </a:p>
          <a:p>
            <a:r>
              <a:rPr lang="pl-PL" sz="1000" dirty="0" smtClean="0"/>
              <a:t>chór muzyczny i inne  elementy wy-</a:t>
            </a:r>
          </a:p>
          <a:p>
            <a:r>
              <a:rPr lang="pl-PL" sz="1000" dirty="0" err="1" smtClean="0"/>
              <a:t>posażenia</a:t>
            </a:r>
            <a:r>
              <a:rPr lang="pl-PL" sz="1000" dirty="0" smtClean="0"/>
              <a:t>.  Okresowi rządów  </a:t>
            </a:r>
            <a:r>
              <a:rPr lang="pl-PL" sz="1000" dirty="0" err="1" smtClean="0"/>
              <a:t>Mirec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kiego przypisuje  się też  złocone </a:t>
            </a:r>
            <a:r>
              <a:rPr lang="pl-PL" sz="1000" dirty="0" err="1" smtClean="0"/>
              <a:t>re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likwiarze</a:t>
            </a:r>
            <a:r>
              <a:rPr lang="pl-PL" sz="1000" dirty="0" smtClean="0"/>
              <a:t>  rokokowe,  jako że opat –</a:t>
            </a:r>
          </a:p>
          <a:p>
            <a:r>
              <a:rPr lang="pl-PL" sz="1000" dirty="0" smtClean="0"/>
              <a:t>jak pisał  Jacek Jabłoński  –  siedem</a:t>
            </a:r>
          </a:p>
          <a:p>
            <a:r>
              <a:rPr lang="pl-PL" sz="1000" dirty="0" smtClean="0"/>
              <a:t>razy  był  w  Rzymie, przywożąc przy</a:t>
            </a:r>
          </a:p>
          <a:p>
            <a:r>
              <a:rPr lang="pl-PL" sz="1000" dirty="0" smtClean="0"/>
              <a:t>tej  okazji  liczne  relikwie  świętych</a:t>
            </a:r>
          </a:p>
          <a:p>
            <a:r>
              <a:rPr lang="pl-PL" sz="1000" dirty="0" smtClean="0"/>
              <a:t>(św.  św.  Krescencji,  Bonifacego, </a:t>
            </a:r>
          </a:p>
          <a:p>
            <a:r>
              <a:rPr lang="pl-PL" sz="1000" dirty="0" smtClean="0"/>
              <a:t>Darii, Justyny i in.).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. Widok ogólny wschodniej części zakrystii. Fot. Cz. Hadamik, marzec 2020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3981946" cy="2654630"/>
          </a:xfrm>
        </p:spPr>
      </p:pic>
      <p:pic>
        <p:nvPicPr>
          <p:cNvPr id="5" name="Obraz 4" descr="2. Widok ogólny zachodniej części zakrystii. Fot. Cz. Hadamik, marzec 2020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005064"/>
            <a:ext cx="4067944" cy="2711963"/>
          </a:xfrm>
          <a:prstGeom prst="rect">
            <a:avLst/>
          </a:prstGeom>
        </p:spPr>
      </p:pic>
      <p:pic>
        <p:nvPicPr>
          <p:cNvPr id="6" name="Obraz 5" descr="5. Boazeria i meble ściany S zakrystii. Fot. Cz. Hadamik, marzec 2020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140968"/>
            <a:ext cx="2237995" cy="3356992"/>
          </a:xfrm>
          <a:prstGeom prst="rect">
            <a:avLst/>
          </a:prstGeom>
        </p:spPr>
      </p:pic>
      <p:pic>
        <p:nvPicPr>
          <p:cNvPr id="7" name="Obraz 6" descr="7. Intarsjowany herb Jastrzębiec opata Antoniego Karskiego (ściana E zakrystii). Fot. Cz. Hadamik, grudzień 2020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2708920"/>
            <a:ext cx="2195736" cy="1463824"/>
          </a:xfrm>
          <a:prstGeom prst="rect">
            <a:avLst/>
          </a:prstGeom>
        </p:spPr>
      </p:pic>
      <p:pic>
        <p:nvPicPr>
          <p:cNvPr id="8" name="Obraz 7" descr="2. Malowidła wschodniej części sklepienia zakrystii. Fot. Cz. Hadamik, marzec 2020 r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2564904"/>
            <a:ext cx="1277888" cy="1916832"/>
          </a:xfrm>
          <a:prstGeom prst="rect">
            <a:avLst/>
          </a:prstGeom>
        </p:spPr>
      </p:pic>
      <p:pic>
        <p:nvPicPr>
          <p:cNvPr id="9" name="Obraz 8" descr="3. Malowidła zachodniej części sklepienia zakrystii. Fot. Cz. Hadamik, marzec 2020 r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9912" y="4653136"/>
            <a:ext cx="1229883" cy="1844824"/>
          </a:xfrm>
          <a:prstGeom prst="rect">
            <a:avLst/>
          </a:prstGeom>
        </p:spPr>
      </p:pic>
      <p:pic>
        <p:nvPicPr>
          <p:cNvPr id="10" name="Obraz 9" descr="4. Malowidło na wsporniku sklepienia zakrystii. Fot. Cz. Hadamik, marzec 2020 r.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5936" y="2852936"/>
            <a:ext cx="1152128" cy="1728191"/>
          </a:xfrm>
          <a:prstGeom prst="rect">
            <a:avLst/>
          </a:prstGeom>
        </p:spPr>
      </p:pic>
      <p:pic>
        <p:nvPicPr>
          <p:cNvPr id="11" name="Obraz 10" descr="5. Malowidło na wsporniku sklepienia zakrystii. Fot. Cz. Hadamik, marzec 2020 r.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7784" y="4437112"/>
            <a:ext cx="1205880" cy="1808820"/>
          </a:xfrm>
          <a:prstGeom prst="rect">
            <a:avLst/>
          </a:prstGeom>
        </p:spPr>
      </p:pic>
      <p:pic>
        <p:nvPicPr>
          <p:cNvPr id="14" name="Obraz 13" descr="1. Relikty malowideł renesansowych na ścianie W zakrystii. Fot. Cz. Hadamik, marzec 2020 r.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4048" y="2996952"/>
            <a:ext cx="1835696" cy="1223797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4143372" y="571480"/>
            <a:ext cx="478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Pamiątką rządów opata Antoniego Karskiego (1748-1773) jest m.in.</a:t>
            </a:r>
          </a:p>
          <a:p>
            <a:r>
              <a:rPr lang="pl-PL" sz="1000" dirty="0" smtClean="0"/>
              <a:t>zachowane do dziś wspaniałe wyposażenie zakrystii, złożone z </a:t>
            </a:r>
            <a:r>
              <a:rPr lang="pl-PL" sz="1000" dirty="0" err="1" smtClean="0"/>
              <a:t>intar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sjowanych</a:t>
            </a:r>
            <a:r>
              <a:rPr lang="pl-PL" sz="1000" dirty="0" smtClean="0"/>
              <a:t> i  złoconych  drewnianych mebli  oraz boazerii. Być może</a:t>
            </a:r>
          </a:p>
          <a:p>
            <a:r>
              <a:rPr lang="pl-PL" sz="1000" dirty="0" smtClean="0"/>
              <a:t>w jego czasach powstały też malowidła zdobiące sklepienie zakrystii.</a:t>
            </a:r>
          </a:p>
          <a:p>
            <a:r>
              <a:rPr lang="pl-PL" sz="1000" dirty="0" smtClean="0"/>
              <a:t>Intarsjowany  herb  opata (Jastrzębiec)  widoczny  jest na obudowie</a:t>
            </a:r>
          </a:p>
          <a:p>
            <a:r>
              <a:rPr lang="pl-PL" sz="1000" dirty="0" smtClean="0"/>
              <a:t>niewielkiego  ołtarzyka  przy ścianie  wschodniej. Rokokowe malowi-</a:t>
            </a:r>
          </a:p>
          <a:p>
            <a:r>
              <a:rPr lang="pl-PL" sz="1000" dirty="0" err="1" smtClean="0"/>
              <a:t>dła</a:t>
            </a:r>
            <a:r>
              <a:rPr lang="pl-PL" sz="1000" dirty="0" smtClean="0"/>
              <a:t> sklepienia i  fragmentów ścian oraz oporów  sklepiennych nie są</a:t>
            </a:r>
          </a:p>
          <a:p>
            <a:r>
              <a:rPr lang="pl-PL" sz="1000" dirty="0" smtClean="0"/>
              <a:t>może najwyższych lotów, ale pięknie uzupełniają wystrój tego </a:t>
            </a:r>
            <a:r>
              <a:rPr lang="pl-PL" sz="1000" dirty="0" err="1" smtClean="0"/>
              <a:t>efek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townego</a:t>
            </a:r>
            <a:r>
              <a:rPr lang="pl-PL" sz="1000" dirty="0" smtClean="0"/>
              <a:t> pomieszczenia.  Na ścianie  wschodniej badania konserwa-</a:t>
            </a:r>
          </a:p>
          <a:p>
            <a:r>
              <a:rPr lang="pl-PL" sz="1000" dirty="0" err="1" smtClean="0"/>
              <a:t>torskie</a:t>
            </a:r>
            <a:r>
              <a:rPr lang="pl-PL" sz="1000" dirty="0" smtClean="0"/>
              <a:t> wydobyły  fragmenty starszych malowideł z ornamentyką </a:t>
            </a:r>
            <a:r>
              <a:rPr lang="pl-PL" sz="1000" dirty="0" err="1" smtClean="0"/>
              <a:t>ro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ślinną</a:t>
            </a:r>
            <a:r>
              <a:rPr lang="pl-PL" sz="1000" dirty="0" smtClean="0"/>
              <a:t> (XVII w.).  Pochodzą  one z  czasów, kiedy w tej sali mieściła</a:t>
            </a:r>
          </a:p>
          <a:p>
            <a:r>
              <a:rPr lang="pl-PL" sz="1000" dirty="0" smtClean="0"/>
              <a:t>się kaplica relikwii drzewa Krzyża Świętego.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. Czarny ołtarz, widok z krużganka S. Fot. Cz. Hadamik, marzec 2020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723216" cy="5584825"/>
          </a:xfrm>
        </p:spPr>
      </p:pic>
      <p:pic>
        <p:nvPicPr>
          <p:cNvPr id="5" name="Obraz 4" descr="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116631"/>
            <a:ext cx="2212836" cy="1659627"/>
          </a:xfrm>
          <a:prstGeom prst="rect">
            <a:avLst/>
          </a:prstGeom>
        </p:spPr>
      </p:pic>
      <p:pic>
        <p:nvPicPr>
          <p:cNvPr id="6" name="Obraz 5" descr="2. Czarny ołtarz, usytuowanie w krużganku poludniowym. Fot. Cz. Hadamik, czerwiec 2015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988840"/>
            <a:ext cx="2862064" cy="4293096"/>
          </a:xfrm>
          <a:prstGeom prst="rect">
            <a:avLst/>
          </a:prstGeom>
        </p:spPr>
      </p:pic>
      <p:pic>
        <p:nvPicPr>
          <p:cNvPr id="8" name="Obraz 7" descr="czarny ołtarz teks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142852"/>
            <a:ext cx="1764387" cy="271464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429388" y="2000240"/>
            <a:ext cx="254770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000" dirty="0" smtClean="0"/>
              <a:t>W 1766 r., w okresie rządów </a:t>
            </a:r>
            <a:r>
              <a:rPr lang="pl-PL" sz="1000" dirty="0" err="1" smtClean="0"/>
              <a:t>opa</a:t>
            </a:r>
            <a:r>
              <a:rPr lang="pl-PL" sz="1000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ta Antoniego Karskiego, </a:t>
            </a:r>
            <a:r>
              <a:rPr lang="pl-PL" sz="1000" dirty="0" err="1" smtClean="0"/>
              <a:t>przepro</a:t>
            </a:r>
            <a:r>
              <a:rPr lang="pl-PL" sz="1000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wadzono w  kościele tzw.  </a:t>
            </a:r>
            <a:r>
              <a:rPr lang="pl-PL" sz="1000" dirty="0" err="1" smtClean="0"/>
              <a:t>czysz</a:t>
            </a:r>
            <a:r>
              <a:rPr lang="pl-PL" sz="1000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pl-PL" sz="1000" dirty="0" err="1" smtClean="0"/>
              <a:t>czenie</a:t>
            </a:r>
            <a:r>
              <a:rPr lang="pl-PL" sz="1000" dirty="0" smtClean="0"/>
              <a:t> (przepełnionych) grobów.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Kości zebrane w trakcie tej </a:t>
            </a:r>
            <a:r>
              <a:rPr lang="pl-PL" sz="1000" dirty="0" err="1" smtClean="0"/>
              <a:t>ope</a:t>
            </a:r>
            <a:r>
              <a:rPr lang="pl-PL" sz="1000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racji złożono pod posadzką </a:t>
            </a:r>
            <a:r>
              <a:rPr lang="pl-PL" sz="1000" dirty="0" err="1" smtClean="0"/>
              <a:t>połu</a:t>
            </a:r>
            <a:r>
              <a:rPr lang="pl-PL" sz="1000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dniowo-wschodniego naroża </a:t>
            </a:r>
            <a:r>
              <a:rPr lang="pl-PL" sz="1000" dirty="0" err="1" smtClean="0"/>
              <a:t>kru</a:t>
            </a:r>
            <a:r>
              <a:rPr lang="pl-PL" sz="1000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pl-PL" sz="1000" dirty="0" err="1" smtClean="0"/>
              <a:t>żganków</a:t>
            </a:r>
            <a:r>
              <a:rPr lang="pl-PL" sz="1000" dirty="0" smtClean="0"/>
              <a:t>. Z tej okazji wzniesiono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tuż przy wejściu do  kościoła na-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grobek ołtarzowy zwany czarnym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ołtarzem,  opatrzony  wzruszają-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cym epitafium poświęconym pa-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mięci opatów, przeorów i zakonni-</a:t>
            </a:r>
          </a:p>
          <a:p>
            <a:pPr>
              <a:lnSpc>
                <a:spcPct val="150000"/>
              </a:lnSpc>
            </a:pPr>
            <a:r>
              <a:rPr lang="pl-PL" sz="1000" dirty="0" err="1" smtClean="0"/>
              <a:t>ków</a:t>
            </a:r>
            <a:r>
              <a:rPr lang="pl-PL" sz="1000" dirty="0" smtClean="0"/>
              <a:t> zmarłych od początku istnie-</a:t>
            </a:r>
          </a:p>
          <a:p>
            <a:pPr>
              <a:lnSpc>
                <a:spcPct val="150000"/>
              </a:lnSpc>
            </a:pPr>
            <a:r>
              <a:rPr lang="pl-PL" sz="1000" dirty="0" err="1" smtClean="0"/>
              <a:t>nia</a:t>
            </a:r>
            <a:r>
              <a:rPr lang="pl-PL" sz="1000" dirty="0" smtClean="0"/>
              <a:t> klasztoru.  Znajdujące się na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nim liczby to wyłącznie efekt kro-</a:t>
            </a:r>
          </a:p>
          <a:p>
            <a:pPr>
              <a:lnSpc>
                <a:spcPct val="150000"/>
              </a:lnSpc>
            </a:pPr>
            <a:r>
              <a:rPr lang="pl-PL" sz="1000" dirty="0" err="1" smtClean="0"/>
              <a:t>nikarskiej</a:t>
            </a:r>
            <a:r>
              <a:rPr lang="pl-PL" sz="1000" dirty="0" smtClean="0"/>
              <a:t> fantazji. 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. Krużganek W, św. Brunon. Fot. Cz. Hadamik, luty 2020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2304256" cy="3456384"/>
          </a:xfrm>
        </p:spPr>
      </p:pic>
      <p:pic>
        <p:nvPicPr>
          <p:cNvPr id="5" name="Obraz 4" descr="2. Krużganek N, św. Placyd. Fot. Cz. Hadamik, luty 2020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56992"/>
            <a:ext cx="4428492" cy="2952328"/>
          </a:xfrm>
          <a:prstGeom prst="rect">
            <a:avLst/>
          </a:prstGeom>
        </p:spPr>
      </p:pic>
      <p:pic>
        <p:nvPicPr>
          <p:cNvPr id="6" name="Obraz 5" descr="6. Krużganek N, św. Apolonia na tle apteki. Fot. Cz. Hadamik, luty 2020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188640"/>
            <a:ext cx="4860032" cy="3240022"/>
          </a:xfrm>
          <a:prstGeom prst="rect">
            <a:avLst/>
          </a:prstGeom>
        </p:spPr>
      </p:pic>
      <p:pic>
        <p:nvPicPr>
          <p:cNvPr id="7" name="Obraz 6" descr="5. Krużganek N, fresk architektoniczny (XVII w.) Fot. Cz. Hadamik, luty 2020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620688"/>
            <a:ext cx="3347864" cy="223190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714876" y="3429000"/>
            <a:ext cx="41690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000" dirty="0" smtClean="0"/>
              <a:t>W XVIII w. ściany tarczowe krużganków zostały ozdobione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freskami  przedstawiającymi sceny  męczeństwa  świętych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benedyktyńskich. Tak przynajmniej wynika z zachowanych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malowideł oraz ich fragmentów. Charakterystycznym </a:t>
            </a:r>
            <a:r>
              <a:rPr lang="pl-PL" sz="1000" dirty="0" err="1" smtClean="0"/>
              <a:t>wyjąt</a:t>
            </a:r>
            <a:r>
              <a:rPr lang="pl-PL" sz="1000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pl-PL" sz="1000" dirty="0" err="1" smtClean="0"/>
              <a:t>kiem</a:t>
            </a:r>
            <a:r>
              <a:rPr lang="pl-PL" sz="1000" dirty="0" smtClean="0"/>
              <a:t> były freski wschodniego ramienia krużganków,  gdzie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prawdopodobnie przedstawiono sceny (częściowo zmyślone)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z żywota opata Stanisława Sierakowskiego, a także </a:t>
            </a:r>
            <a:r>
              <a:rPr lang="pl-PL" sz="1000" dirty="0" err="1" smtClean="0"/>
              <a:t>środko</a:t>
            </a:r>
            <a:r>
              <a:rPr lang="pl-PL" sz="1000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we przęsło krużganka północnego, nad portalem wejścia do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sławnej apteki klasztornej,  gdzie znalazł  się wizerunek św.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Apolonii na tle półek aptecznych.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. Fasada zachodnia z wieżą odbudowaną w 2014 r. Fot. Cz. Hadamik, kwiecień 2015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3219160" cy="4828741"/>
          </a:xfrm>
        </p:spPr>
      </p:pic>
      <p:pic>
        <p:nvPicPr>
          <p:cNvPr id="5" name="Obraz 4" descr="2. Portal główny w fasadzie zachodniej. Fot. Cz. Hadamik, czerwiec 2015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429000"/>
            <a:ext cx="1997969" cy="2996952"/>
          </a:xfrm>
          <a:prstGeom prst="rect">
            <a:avLst/>
          </a:prstGeom>
        </p:spPr>
      </p:pic>
      <p:pic>
        <p:nvPicPr>
          <p:cNvPr id="6" name="Obraz 5" descr="4. Elewacja wschodnia. Fot. Cz. Hadamik, lipiec 2015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88640"/>
            <a:ext cx="3222104" cy="4833156"/>
          </a:xfrm>
          <a:prstGeom prst="rect">
            <a:avLst/>
          </a:prstGeom>
        </p:spPr>
      </p:pic>
      <p:pic>
        <p:nvPicPr>
          <p:cNvPr id="7" name="Obraz 6" descr="3. Elewacja południowa. Fot. Cz. Hadamik, grudzień 2014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3789040"/>
            <a:ext cx="1973965" cy="2960948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71472" y="500042"/>
            <a:ext cx="50898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W 1777 r. wzniecony  przypadkowo pożar unicestwił  kościół świętokrzyski,</a:t>
            </a:r>
          </a:p>
          <a:p>
            <a:r>
              <a:rPr lang="pl-PL" sz="1000" dirty="0" smtClean="0"/>
              <a:t>rozbudowywany i upiększany od  XIII w. Po tym  nieszczęśliwym zdarzeniu</a:t>
            </a:r>
          </a:p>
          <a:p>
            <a:r>
              <a:rPr lang="pl-PL" sz="1000" dirty="0" smtClean="0"/>
              <a:t>niemal natychmiast podjęto prace zmierzające do  budowy nowej  świątyni.</a:t>
            </a:r>
          </a:p>
          <a:p>
            <a:r>
              <a:rPr lang="pl-PL" sz="1000" dirty="0" smtClean="0"/>
              <a:t>W 1789 r. </a:t>
            </a:r>
            <a:r>
              <a:rPr lang="pl-PL" sz="1000" dirty="0" err="1" smtClean="0"/>
              <a:t>nowowybudowany</a:t>
            </a:r>
            <a:r>
              <a:rPr lang="pl-PL" sz="1000" dirty="0" smtClean="0"/>
              <a:t> kościół pokrywano już blachą. Zbudowano go</a:t>
            </a:r>
          </a:p>
          <a:p>
            <a:r>
              <a:rPr lang="pl-PL" sz="1000" dirty="0" smtClean="0"/>
              <a:t>w stylu dwoistym, klasycystycznym  z barokowymi elewacjami wschodnią i</a:t>
            </a:r>
          </a:p>
          <a:p>
            <a:r>
              <a:rPr lang="pl-PL" sz="1000" dirty="0" smtClean="0"/>
              <a:t>zachodnią.  Według  tradycji,  rysunki elewacji szczytowych  kościoła  miał </a:t>
            </a:r>
          </a:p>
          <a:p>
            <a:r>
              <a:rPr lang="pl-PL" sz="1000" dirty="0" smtClean="0"/>
              <a:t>przesłać z Włoch opat Jan Nepomucen Niegolewski  (1774-1819).</a:t>
            </a:r>
            <a:endParaRPr lang="pl-PL" sz="10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500430" y="2071678"/>
            <a:ext cx="23054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Przy okazji robienia „planty” pod</a:t>
            </a:r>
          </a:p>
          <a:p>
            <a:r>
              <a:rPr lang="pl-PL" sz="1000" dirty="0" smtClean="0"/>
              <a:t>nowy kościół zniszczono </a:t>
            </a:r>
            <a:r>
              <a:rPr lang="pl-PL" sz="1000" dirty="0" err="1" smtClean="0"/>
              <a:t>wszyst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kie nagrobki i pomniki w obrębie</a:t>
            </a:r>
          </a:p>
          <a:p>
            <a:r>
              <a:rPr lang="pl-PL" sz="1000" dirty="0" smtClean="0"/>
              <a:t>spalonej świątyni.  W ten sposób</a:t>
            </a:r>
          </a:p>
          <a:p>
            <a:r>
              <a:rPr lang="pl-PL" sz="1000" dirty="0" smtClean="0"/>
              <a:t>zniknęło  wiele  nagrobków  </a:t>
            </a:r>
            <a:r>
              <a:rPr lang="pl-PL" sz="1000" dirty="0" err="1" smtClean="0"/>
              <a:t>opa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tów</a:t>
            </a:r>
            <a:r>
              <a:rPr lang="pl-PL" sz="1000" dirty="0" smtClean="0"/>
              <a:t>   i   dobrodziejów   klasztoru</a:t>
            </a:r>
          </a:p>
          <a:p>
            <a:r>
              <a:rPr lang="pl-PL" sz="1000" dirty="0" smtClean="0"/>
              <a:t>świętokrzyskiego.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5. Wnętrze nawy i prezbiterium, widok z kruchty. Fot. Cz. Hadamik, czerwiec 2015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340768"/>
            <a:ext cx="3579200" cy="5368801"/>
          </a:xfrm>
        </p:spPr>
      </p:pic>
      <p:pic>
        <p:nvPicPr>
          <p:cNvPr id="5" name="Obraz 4" descr="6. Wnętrze nawy i chór muzyczny, widok z prezbiterium. Fot. Cz. Hadamik, czerwiec 2015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996952"/>
            <a:ext cx="5364088" cy="3576058"/>
          </a:xfrm>
          <a:prstGeom prst="rect">
            <a:avLst/>
          </a:prstGeom>
        </p:spPr>
      </p:pic>
      <p:pic>
        <p:nvPicPr>
          <p:cNvPr id="6" name="Obraz 5" descr="028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620688"/>
            <a:ext cx="1709936" cy="2564904"/>
          </a:xfrm>
          <a:prstGeom prst="rect">
            <a:avLst/>
          </a:prstGeom>
        </p:spPr>
      </p:pic>
      <p:pic>
        <p:nvPicPr>
          <p:cNvPr id="7" name="Obraz 6" descr="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4941168"/>
            <a:ext cx="2304256" cy="153617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000232" y="714356"/>
            <a:ext cx="3454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Wnętrze nowej świątyni zaprojektowano w stylu</a:t>
            </a:r>
          </a:p>
          <a:p>
            <a:r>
              <a:rPr lang="pl-PL" sz="1000" dirty="0" smtClean="0"/>
              <a:t>oszczędnego klasycyzmu, stosownego w czasach</a:t>
            </a:r>
          </a:p>
          <a:p>
            <a:r>
              <a:rPr lang="pl-PL" sz="1000" dirty="0" smtClean="0"/>
              <a:t>Stanisława  Augusta  Poniatowskiego.  Nazwisko </a:t>
            </a:r>
          </a:p>
          <a:p>
            <a:r>
              <a:rPr lang="pl-PL" sz="1000" dirty="0" smtClean="0"/>
              <a:t>projektanta świątyni nie jest znane. Przypuszcza </a:t>
            </a:r>
          </a:p>
          <a:p>
            <a:r>
              <a:rPr lang="pl-PL" sz="1000" dirty="0" smtClean="0"/>
              <a:t>się, że projekt korpusu i wieży mógł być dziełem </a:t>
            </a:r>
          </a:p>
          <a:p>
            <a:r>
              <a:rPr lang="pl-PL" sz="1000" dirty="0" smtClean="0"/>
              <a:t>Józefa Karśnickiego (</a:t>
            </a:r>
            <a:r>
              <a:rPr lang="pl-PL" sz="1000" dirty="0" err="1" smtClean="0"/>
              <a:t>Karsznickiego</a:t>
            </a:r>
            <a:r>
              <a:rPr lang="pl-PL" sz="1000" dirty="0" smtClean="0"/>
              <a:t>),  natomiast </a:t>
            </a:r>
          </a:p>
          <a:p>
            <a:r>
              <a:rPr lang="pl-PL" sz="1000" dirty="0" smtClean="0"/>
              <a:t>rysunki fasad mógł dostarczyć z Rzymu opat Jan </a:t>
            </a:r>
          </a:p>
          <a:p>
            <a:r>
              <a:rPr lang="pl-PL" sz="1000" dirty="0" smtClean="0"/>
              <a:t>Nepomucen Niegolewski, lub też zaczerpnięto je </a:t>
            </a:r>
          </a:p>
          <a:p>
            <a:r>
              <a:rPr lang="pl-PL" sz="1000" dirty="0" smtClean="0"/>
              <a:t>z wzorników architektonicznych. Budowlę </a:t>
            </a:r>
            <a:r>
              <a:rPr lang="pl-PL" sz="1000" dirty="0" err="1" smtClean="0"/>
              <a:t>wznie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siono</a:t>
            </a:r>
            <a:r>
              <a:rPr lang="pl-PL" sz="1000" dirty="0" smtClean="0"/>
              <a:t> z cegły (ściany korpusu) oraz kamienia </a:t>
            </a:r>
            <a:r>
              <a:rPr lang="pl-PL" sz="1000" dirty="0" err="1" smtClean="0"/>
              <a:t>cio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sowego</a:t>
            </a:r>
            <a:r>
              <a:rPr lang="pl-PL" sz="1000" dirty="0" smtClean="0"/>
              <a:t> (elewacje wschodnia i zachodnia, wieża </a:t>
            </a:r>
          </a:p>
          <a:p>
            <a:r>
              <a:rPr lang="pl-PL" sz="1000" dirty="0" smtClean="0"/>
              <a:t>oraz okładziny cokołu).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</a:t>
            </a:r>
            <a:endParaRPr lang="pl-PL" dirty="0"/>
          </a:p>
        </p:txBody>
      </p:sp>
      <p:pic>
        <p:nvPicPr>
          <p:cNvPr id="4" name="Symbol zastępczy zawartości 3" descr="1. Ambona. Fot. Cz. Hadamik, czerwiec 2015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1819473" cy="2729210"/>
          </a:xfrm>
        </p:spPr>
      </p:pic>
      <p:pic>
        <p:nvPicPr>
          <p:cNvPr id="5" name="Obraz 4" descr="2. Ławki z kościoła (obecnie w krużganku wschodnim). Fot. Cz. Hadamik, listopad 2020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725144"/>
            <a:ext cx="2987824" cy="1991883"/>
          </a:xfrm>
          <a:prstGeom prst="rect">
            <a:avLst/>
          </a:prstGeom>
        </p:spPr>
      </p:pic>
      <p:pic>
        <p:nvPicPr>
          <p:cNvPr id="6" name="Obraz 5" descr="1. Ołtarz wielki, widok ogólny. Fot. Cz. Hadamik, marzec 2020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836712"/>
            <a:ext cx="2862064" cy="4293096"/>
          </a:xfrm>
          <a:prstGeom prst="rect">
            <a:avLst/>
          </a:prstGeom>
        </p:spPr>
      </p:pic>
      <p:pic>
        <p:nvPicPr>
          <p:cNvPr id="7" name="Obraz 6" descr="2. Współczesny prospekt organów. Fot. Cz. Hadamik, listopad 2020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2492896"/>
            <a:ext cx="3491880" cy="2327920"/>
          </a:xfrm>
          <a:prstGeom prst="rect">
            <a:avLst/>
          </a:prstGeom>
        </p:spPr>
      </p:pic>
      <p:pic>
        <p:nvPicPr>
          <p:cNvPr id="8" name="Obraz 7" descr="1. Stalle, segment południowy. Fot. Cz. Hadamik, marzec 2020 r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4653136"/>
            <a:ext cx="2519772" cy="1679848"/>
          </a:xfrm>
          <a:prstGeom prst="rect">
            <a:avLst/>
          </a:prstGeom>
        </p:spPr>
      </p:pic>
      <p:pic>
        <p:nvPicPr>
          <p:cNvPr id="9" name="Obraz 8" descr="4. Stalle, segment północny. Fot. Cz. Hadamik, marzec 2020 r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653136"/>
            <a:ext cx="2519772" cy="1679848"/>
          </a:xfrm>
          <a:prstGeom prst="rect">
            <a:avLst/>
          </a:prstGeom>
        </p:spPr>
      </p:pic>
      <p:pic>
        <p:nvPicPr>
          <p:cNvPr id="10" name="Obraz 9" descr="2. Stalle, fragment segmentu południowego ze ślepymi drzwiami. Fot. Cz. Hadamik, listopad 2020 r.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55776" y="4869160"/>
            <a:ext cx="1061864" cy="159279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4714876" y="500042"/>
            <a:ext cx="4161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Z wyposażenia świątyni zachowały  się do  naszych czasów</a:t>
            </a:r>
          </a:p>
          <a:p>
            <a:r>
              <a:rPr lang="pl-PL" sz="1000" dirty="0" smtClean="0"/>
              <a:t>architektoniczny ołtarz  główny, pięknie wykonane, </a:t>
            </a:r>
            <a:r>
              <a:rPr lang="pl-PL" sz="1000" dirty="0" err="1" smtClean="0"/>
              <a:t>zdobio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ne</a:t>
            </a:r>
            <a:r>
              <a:rPr lang="pl-PL" sz="1000" dirty="0" smtClean="0"/>
              <a:t> złoceniami, dwusegmentowe  stalle zakonne, drewniana </a:t>
            </a:r>
          </a:p>
          <a:p>
            <a:r>
              <a:rPr lang="pl-PL" sz="1000" dirty="0" smtClean="0"/>
              <a:t>ambona, a także  kilka ławek  (stoją dzisiaj w krużganku) i </a:t>
            </a:r>
          </a:p>
          <a:p>
            <a:r>
              <a:rPr lang="pl-PL" sz="1000" dirty="0" smtClean="0"/>
              <a:t>mocno przekształcony konfesjonał. Niestety, nie zachowały</a:t>
            </a:r>
          </a:p>
          <a:p>
            <a:r>
              <a:rPr lang="pl-PL" sz="1000" dirty="0" smtClean="0"/>
              <a:t>się organy, ufundowane po 1789 r. przez  opata  </a:t>
            </a:r>
            <a:r>
              <a:rPr lang="pl-PL" sz="1000" dirty="0" err="1" smtClean="0"/>
              <a:t>Niegolew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skiego</a:t>
            </a:r>
            <a:r>
              <a:rPr lang="pl-PL" sz="1000" dirty="0" smtClean="0"/>
              <a:t> (widoczne na fotografii  zamieszczonej  w tygodniku </a:t>
            </a:r>
          </a:p>
          <a:p>
            <a:r>
              <a:rPr lang="pl-PL" sz="1000" dirty="0" smtClean="0"/>
              <a:t>„Kłosy” z 1890 r.).  Prospekt organowy  wypełniał przednią </a:t>
            </a:r>
          </a:p>
          <a:p>
            <a:r>
              <a:rPr lang="pl-PL" sz="1000" dirty="0" smtClean="0"/>
              <a:t>część chóru muzycznego  nad  zachodnim  przęsłem  nawy. </a:t>
            </a:r>
          </a:p>
          <a:p>
            <a:r>
              <a:rPr lang="pl-PL" sz="1000" dirty="0" smtClean="0"/>
              <a:t>Miał formę architektoniczną czterowieżową o falującym </a:t>
            </a:r>
            <a:r>
              <a:rPr lang="pl-PL" sz="1000" dirty="0" err="1" smtClean="0"/>
              <a:t>kon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turze, był zakomponowany kulisowo. Obecnie istniejące </a:t>
            </a:r>
            <a:r>
              <a:rPr lang="pl-PL" sz="1000" dirty="0" err="1" smtClean="0"/>
              <a:t>or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gany wykonano w 2007 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7. F. Smuglewicz, Trójca Św., w ołtarzu wielkim. Fot. Cz. Hadamik, marzec 2020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260648"/>
            <a:ext cx="3298701" cy="5599723"/>
          </a:xfrm>
        </p:spPr>
      </p:pic>
      <p:pic>
        <p:nvPicPr>
          <p:cNvPr id="5" name="Obraz 4" descr="1. F. Smuglewicz, Śmierć św. Benedykta. Fot. Cz. Hadamik, marzec 2020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116632"/>
            <a:ext cx="1887523" cy="2420888"/>
          </a:xfrm>
          <a:prstGeom prst="rect">
            <a:avLst/>
          </a:prstGeom>
        </p:spPr>
      </p:pic>
      <p:pic>
        <p:nvPicPr>
          <p:cNvPr id="6" name="Obraz 5" descr="2. F. Smuglewicz, Znalezienie Krzyża Św. Fot. Cz. Hadamik, marzec 2020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5420" y="2060848"/>
            <a:ext cx="1921559" cy="2376264"/>
          </a:xfrm>
          <a:prstGeom prst="rect">
            <a:avLst/>
          </a:prstGeom>
        </p:spPr>
      </p:pic>
      <p:pic>
        <p:nvPicPr>
          <p:cNvPr id="7" name="Obraz 6" descr="3. F. Smuglewicz, Niepokalane poczęcie NMP. Fot. Cz. Hadamik, marzec 2020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4221088"/>
            <a:ext cx="1940151" cy="2420888"/>
          </a:xfrm>
          <a:prstGeom prst="rect">
            <a:avLst/>
          </a:prstGeom>
        </p:spPr>
      </p:pic>
      <p:pic>
        <p:nvPicPr>
          <p:cNvPr id="8" name="Obraz 7" descr="4. F. Smuglewicz, Odwiedziny św. Benedykta u św. Scholastyki. Fot. Cz. Hadamik, marzec 2020 r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1" y="188640"/>
            <a:ext cx="1737022" cy="2520280"/>
          </a:xfrm>
          <a:prstGeom prst="rect">
            <a:avLst/>
          </a:prstGeom>
        </p:spPr>
      </p:pic>
      <p:pic>
        <p:nvPicPr>
          <p:cNvPr id="9" name="Obraz 8" descr="5. F. Smuglewicz, Św. Emeryk. Fot. Cz. Hadamik, marzec 2020 r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57356" y="642918"/>
            <a:ext cx="1741742" cy="223031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357158" y="3357562"/>
            <a:ext cx="32594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Cykl obrazów Franciszka  Smuglewicza  jest </a:t>
            </a:r>
          </a:p>
          <a:p>
            <a:r>
              <a:rPr lang="pl-PL" sz="1000" dirty="0" smtClean="0"/>
              <a:t>jednym z głównych elementów wyposażenia </a:t>
            </a:r>
          </a:p>
          <a:p>
            <a:r>
              <a:rPr lang="pl-PL" sz="1000" dirty="0" smtClean="0"/>
              <a:t>kościoła świętokrzyskiego. Wielkoformatowe </a:t>
            </a:r>
          </a:p>
          <a:p>
            <a:r>
              <a:rPr lang="pl-PL" sz="1000" dirty="0" smtClean="0"/>
              <a:t>dzieła, wykonane w 1790  lub około 1800 r., </a:t>
            </a:r>
          </a:p>
          <a:p>
            <a:r>
              <a:rPr lang="pl-PL" sz="1000" dirty="0" smtClean="0"/>
              <a:t>wypełniają retabula  ołtarza  wielkiego  oraz </a:t>
            </a:r>
          </a:p>
          <a:p>
            <a:r>
              <a:rPr lang="pl-PL" sz="1000" dirty="0" smtClean="0"/>
              <a:t>sześciu ołtarzy bocznych.  Zamówił  je  opat </a:t>
            </a:r>
          </a:p>
          <a:p>
            <a:r>
              <a:rPr lang="pl-PL" sz="1000" dirty="0" smtClean="0"/>
              <a:t>Jan Nepomucen Niegolewski. Sam autor był </a:t>
            </a:r>
          </a:p>
          <a:p>
            <a:r>
              <a:rPr lang="pl-PL" sz="1000" dirty="0" smtClean="0"/>
              <a:t>podówczas artystą znanym  i cenionym, sty-</a:t>
            </a:r>
          </a:p>
          <a:p>
            <a:r>
              <a:rPr lang="pl-PL" sz="1000" dirty="0" err="1" smtClean="0"/>
              <a:t>pendystą</a:t>
            </a:r>
            <a:r>
              <a:rPr lang="pl-PL" sz="1000" dirty="0" smtClean="0"/>
              <a:t>  króla Stanisława  Augusta i </a:t>
            </a:r>
            <a:r>
              <a:rPr lang="pl-PL" sz="1000" dirty="0" err="1" smtClean="0"/>
              <a:t>absol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wentem</a:t>
            </a:r>
            <a:r>
              <a:rPr lang="pl-PL" sz="1000" dirty="0" smtClean="0"/>
              <a:t> prestiżowej rzymskiej Akademii Św. </a:t>
            </a:r>
          </a:p>
          <a:p>
            <a:r>
              <a:rPr lang="pl-PL" sz="1000" dirty="0" smtClean="0"/>
              <a:t>Łukasza.  W XIX i XX  wieku dzieła </a:t>
            </a:r>
            <a:r>
              <a:rPr lang="pl-PL" sz="1000" dirty="0" err="1" smtClean="0"/>
              <a:t>Smugle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wicza</a:t>
            </a:r>
            <a:r>
              <a:rPr lang="pl-PL" sz="1000" dirty="0" smtClean="0"/>
              <a:t> przyciągały na  Święty Krzyż  licznych</a:t>
            </a:r>
          </a:p>
          <a:p>
            <a:r>
              <a:rPr lang="pl-PL" sz="1000" dirty="0" smtClean="0"/>
              <a:t>miłośników  jego talentu. Obecnie są to </a:t>
            </a:r>
            <a:r>
              <a:rPr lang="pl-PL" sz="1000" dirty="0" err="1" smtClean="0"/>
              <a:t>naj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bardziej wartościowe dzieła  malarstwa olej-</a:t>
            </a:r>
          </a:p>
          <a:p>
            <a:r>
              <a:rPr lang="pl-PL" sz="1000" dirty="0" err="1" smtClean="0"/>
              <a:t>nego</a:t>
            </a:r>
            <a:r>
              <a:rPr lang="pl-PL" sz="1000" dirty="0" smtClean="0"/>
              <a:t> w klasztorze.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kaplica rejchan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2691656"/>
            <a:ext cx="3433455" cy="3845050"/>
          </a:xfrm>
        </p:spPr>
      </p:pic>
      <p:pic>
        <p:nvPicPr>
          <p:cNvPr id="7" name="Obraz 6" descr="ryc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492896"/>
            <a:ext cx="3240360" cy="3628032"/>
          </a:xfrm>
          <a:prstGeom prst="rect">
            <a:avLst/>
          </a:prstGeom>
        </p:spPr>
      </p:pic>
      <p:pic>
        <p:nvPicPr>
          <p:cNvPr id="8" name="Obraz 7" descr="7. Sygnatura Macieja Rejchana na postaci św. Łukasza Ewangelisty. Fot. Cz. Hadamik, marzec 2020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5229200"/>
            <a:ext cx="1979712" cy="1484784"/>
          </a:xfrm>
          <a:prstGeom prst="rect">
            <a:avLst/>
          </a:prstGeom>
        </p:spPr>
      </p:pic>
      <p:pic>
        <p:nvPicPr>
          <p:cNvPr id="9" name="Obraz 8" descr="6. Malowidła na filarze chóru (św. Łukasz Ewangelista). Fot. Cz. Hadamik, marzec 2020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509120"/>
            <a:ext cx="1545636" cy="2060848"/>
          </a:xfrm>
          <a:prstGeom prst="rect">
            <a:avLst/>
          </a:prstGeom>
        </p:spPr>
      </p:pic>
      <p:pic>
        <p:nvPicPr>
          <p:cNvPr id="10" name="Obraz 9" descr="4. Malowidła na podłuczu ściany południowej oraz pendentywach. Fot. Cz. Hadamik, marzec 2020 r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604796"/>
            <a:ext cx="2520280" cy="1680187"/>
          </a:xfrm>
          <a:prstGeom prst="rect">
            <a:avLst/>
          </a:prstGeom>
        </p:spPr>
      </p:pic>
      <p:pic>
        <p:nvPicPr>
          <p:cNvPr id="11" name="Obraz 10" descr="5. Malowidła na podłuczu ściany północnej oraz pendentywach. Fot. Cz. Hadamik, marzec 2020 r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1032" y="188640"/>
            <a:ext cx="2376264" cy="1584176"/>
          </a:xfrm>
          <a:prstGeom prst="rect">
            <a:avLst/>
          </a:prstGeom>
        </p:spPr>
      </p:pic>
      <p:pic>
        <p:nvPicPr>
          <p:cNvPr id="12" name="Obraz 11" descr="3. Malowidła na podłuczu wejścia północnego. Fot. Cz. Hadamik, marzec 2020 r.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548680"/>
            <a:ext cx="1781944" cy="2672916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2857488" y="571480"/>
            <a:ext cx="44864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Kiedy kładziono fundamenty pod obecnie istniejący  kościół, </a:t>
            </a:r>
            <a:r>
              <a:rPr lang="pl-PL" sz="1000" dirty="0" err="1" smtClean="0"/>
              <a:t>zu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pełnie nowy wystrój malarski uzyskała dawna kaplica  grobowa</a:t>
            </a:r>
          </a:p>
          <a:p>
            <a:r>
              <a:rPr lang="pl-PL" sz="1000" dirty="0" smtClean="0"/>
              <a:t>Oleśnickich. Polichromie zdobiące wnętrze kaplicy zostały wyko-</a:t>
            </a:r>
          </a:p>
          <a:p>
            <a:r>
              <a:rPr lang="pl-PL" sz="1000" dirty="0" err="1" smtClean="0"/>
              <a:t>nane</a:t>
            </a:r>
            <a:r>
              <a:rPr lang="pl-PL" sz="1000" dirty="0" smtClean="0"/>
              <a:t> około 1782 r., przez Macieja </a:t>
            </a:r>
            <a:r>
              <a:rPr lang="pl-PL" sz="1000" dirty="0" err="1" smtClean="0"/>
              <a:t>Rejchana</a:t>
            </a:r>
            <a:r>
              <a:rPr lang="pl-PL" sz="1000" dirty="0" smtClean="0"/>
              <a:t> i (prawdopodobnie)</a:t>
            </a:r>
          </a:p>
          <a:p>
            <a:r>
              <a:rPr lang="pl-PL" sz="1000" dirty="0" smtClean="0"/>
              <a:t>Mikołaja Janowskiego. Ich treść – historia przyniesienia relikwii</a:t>
            </a:r>
          </a:p>
          <a:p>
            <a:r>
              <a:rPr lang="pl-PL" sz="1000" dirty="0" smtClean="0"/>
              <a:t>na Łysą Górę - jednoznacznie wskazuje, że miały one uświetnić </a:t>
            </a:r>
          </a:p>
          <a:p>
            <a:r>
              <a:rPr lang="pl-PL" sz="1000" dirty="0" smtClean="0"/>
              <a:t>ugruntowane już od dawna miejsce przechowywania i wystawia-</a:t>
            </a:r>
          </a:p>
          <a:p>
            <a:r>
              <a:rPr lang="pl-PL" sz="1000" dirty="0" err="1" smtClean="0"/>
              <a:t>nia</a:t>
            </a:r>
            <a:r>
              <a:rPr lang="pl-PL" sz="1000" dirty="0" smtClean="0"/>
              <a:t> na widok publiczny relikwii Drzewa Krzyża Świętego, a  więc </a:t>
            </a:r>
          </a:p>
          <a:p>
            <a:r>
              <a:rPr lang="pl-PL" sz="1000" dirty="0" smtClean="0"/>
              <a:t>najważniejsze miejsce świętokrzyskiego sanktuarium. Taką  też </a:t>
            </a:r>
          </a:p>
          <a:p>
            <a:r>
              <a:rPr lang="pl-PL" sz="1000" dirty="0" smtClean="0"/>
              <a:t>funkcję malowidła mają do dziś. Na postaci św. Łukasza </a:t>
            </a:r>
            <a:r>
              <a:rPr lang="pl-PL" sz="1000" dirty="0" err="1" smtClean="0"/>
              <a:t>Ewange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listy zachowała się sygnatura Macieja </a:t>
            </a:r>
            <a:r>
              <a:rPr lang="pl-PL" sz="1000" dirty="0" err="1" smtClean="0"/>
              <a:t>Rejchana</a:t>
            </a:r>
            <a:r>
              <a:rPr lang="pl-PL" sz="1000" dirty="0" smtClean="0"/>
              <a:t>.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8. Malowidła w podniebieniu kopuły. Fot. Cz. Hadamik, marzec 2020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6281738" cy="4187825"/>
          </a:xfrm>
        </p:spPr>
      </p:pic>
      <p:pic>
        <p:nvPicPr>
          <p:cNvPr id="5" name="Obraz 4" descr="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365104"/>
            <a:ext cx="1565920" cy="2348880"/>
          </a:xfrm>
          <a:prstGeom prst="rect">
            <a:avLst/>
          </a:prstGeom>
        </p:spPr>
      </p:pic>
      <p:pic>
        <p:nvPicPr>
          <p:cNvPr id="6" name="Obraz 5" descr="2. Ołtarz boczny św. Barbary, widok z chóru muzycznego. Fot. Cz. Hadamik, czerwiec 2015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077072"/>
            <a:ext cx="1757942" cy="2636912"/>
          </a:xfrm>
          <a:prstGeom prst="rect">
            <a:avLst/>
          </a:prstGeom>
        </p:spPr>
      </p:pic>
      <p:pic>
        <p:nvPicPr>
          <p:cNvPr id="7" name="Obraz 6" descr="2. Ołtarz boczny św. Jana Nepomucena, widok z chóru muzycznego. Fot. Cz. Hadamik, czerwiec 2015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3717032"/>
            <a:ext cx="1853952" cy="2780928"/>
          </a:xfrm>
          <a:prstGeom prst="rect">
            <a:avLst/>
          </a:prstGeom>
        </p:spPr>
      </p:pic>
      <p:pic>
        <p:nvPicPr>
          <p:cNvPr id="8" name="Obraz 7" descr="0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4725144"/>
            <a:ext cx="1512168" cy="2016224"/>
          </a:xfrm>
          <a:prstGeom prst="rect">
            <a:avLst/>
          </a:prstGeom>
        </p:spPr>
      </p:pic>
      <p:pic>
        <p:nvPicPr>
          <p:cNvPr id="9" name="Obraz 8" descr="15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4581128"/>
            <a:ext cx="2520280" cy="1680187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6500826" y="785794"/>
            <a:ext cx="25044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Całkowicie odrębną strefę nowej</a:t>
            </a:r>
          </a:p>
          <a:p>
            <a:r>
              <a:rPr lang="pl-PL" sz="1000" dirty="0" smtClean="0"/>
              <a:t>polichromii  kaplicy  (zarówno  z </a:t>
            </a:r>
          </a:p>
          <a:p>
            <a:r>
              <a:rPr lang="pl-PL" sz="1000" dirty="0" smtClean="0"/>
              <a:t>uwagi na usytuowanie, jak i wy-</a:t>
            </a:r>
          </a:p>
          <a:p>
            <a:r>
              <a:rPr lang="pl-PL" sz="1000" dirty="0" smtClean="0"/>
              <a:t>soki poziom artystyczny) tworzy </a:t>
            </a:r>
          </a:p>
          <a:p>
            <a:r>
              <a:rPr lang="pl-PL" sz="1000" dirty="0" smtClean="0"/>
              <a:t>polichromia podniebienia kopuły, </a:t>
            </a:r>
          </a:p>
          <a:p>
            <a:r>
              <a:rPr lang="pl-PL" sz="1000" dirty="0" smtClean="0"/>
              <a:t>podzielonego na 16 pól wydatny-</a:t>
            </a:r>
          </a:p>
          <a:p>
            <a:r>
              <a:rPr lang="pl-PL" sz="1000" dirty="0" smtClean="0"/>
              <a:t>mi żebrami. Malowidła </a:t>
            </a:r>
            <a:r>
              <a:rPr lang="pl-PL" sz="1000" dirty="0" err="1" smtClean="0"/>
              <a:t>przedsta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wiają</a:t>
            </a:r>
            <a:r>
              <a:rPr lang="pl-PL" sz="1000" dirty="0" smtClean="0"/>
              <a:t> adorację Chrystusa i Marii </a:t>
            </a:r>
          </a:p>
          <a:p>
            <a:r>
              <a:rPr lang="pl-PL" sz="1000" dirty="0" smtClean="0"/>
              <a:t>przez wyobrażonych w kolejnych </a:t>
            </a:r>
          </a:p>
          <a:p>
            <a:r>
              <a:rPr lang="pl-PL" sz="1000" dirty="0" smtClean="0"/>
              <a:t>polach dwunastu Apostołów oraz </a:t>
            </a:r>
          </a:p>
          <a:p>
            <a:r>
              <a:rPr lang="pl-PL" sz="1000" dirty="0" smtClean="0"/>
              <a:t>św. Benedykta i św. Scholastykę.</a:t>
            </a:r>
          </a:p>
          <a:p>
            <a:r>
              <a:rPr lang="pl-PL" sz="1000" dirty="0" smtClean="0"/>
              <a:t>Chronologia tych malowideł jest</a:t>
            </a:r>
          </a:p>
          <a:p>
            <a:r>
              <a:rPr lang="pl-PL" sz="1000" dirty="0" smtClean="0"/>
              <a:t>sporna; część badaczy uważa je</a:t>
            </a:r>
          </a:p>
          <a:p>
            <a:r>
              <a:rPr lang="pl-PL" sz="1000" dirty="0" smtClean="0"/>
              <a:t>za dzieło Macieja </a:t>
            </a:r>
            <a:r>
              <a:rPr lang="pl-PL" sz="1000" dirty="0" err="1" smtClean="0"/>
              <a:t>Rejchana</a:t>
            </a:r>
            <a:r>
              <a:rPr lang="pl-PL" sz="1000" dirty="0" smtClean="0"/>
              <a:t>, inni</a:t>
            </a:r>
          </a:p>
          <a:p>
            <a:r>
              <a:rPr lang="pl-PL" sz="1000" dirty="0" smtClean="0"/>
              <a:t>sądzą, że są one znacznie </a:t>
            </a:r>
            <a:r>
              <a:rPr lang="pl-PL" sz="1000" dirty="0" err="1" smtClean="0"/>
              <a:t>wcze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śniejsze</a:t>
            </a:r>
            <a:r>
              <a:rPr lang="pl-PL" sz="1000" dirty="0" smtClean="0"/>
              <a:t>.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. Karta tytułowa Powieści rzeczy iste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3593224" cy="5974682"/>
          </a:xfrm>
        </p:spPr>
      </p:pic>
      <p:pic>
        <p:nvPicPr>
          <p:cNvPr id="5" name="Obraz 4" descr="2. Karta tytułowa dzieła Krzysztofa Warszewickiego De cognitione sui ipsi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3573016"/>
            <a:ext cx="1550772" cy="2348880"/>
          </a:xfrm>
          <a:prstGeom prst="rect">
            <a:avLst/>
          </a:prstGeom>
        </p:spPr>
      </p:pic>
      <p:pic>
        <p:nvPicPr>
          <p:cNvPr id="6" name="Obraz 5" descr="3. Karta tytułowa kroniki Wojciecha Ruffi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221088"/>
            <a:ext cx="1821849" cy="2492896"/>
          </a:xfrm>
          <a:prstGeom prst="rect">
            <a:avLst/>
          </a:prstGeom>
        </p:spPr>
      </p:pic>
      <p:pic>
        <p:nvPicPr>
          <p:cNvPr id="7" name="Obraz 6" descr="4. Karta tytułowa kroniki Marcina Kwiatkiewicz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3429000"/>
            <a:ext cx="1790364" cy="2558231"/>
          </a:xfrm>
          <a:prstGeom prst="rect">
            <a:avLst/>
          </a:prstGeom>
        </p:spPr>
      </p:pic>
      <p:pic>
        <p:nvPicPr>
          <p:cNvPr id="8" name="Obraz 7" descr="5. Karta tytułowa kroniki Jacka Jabłońskie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4725144"/>
            <a:ext cx="1834445" cy="197512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286248" y="908720"/>
            <a:ext cx="514353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000" dirty="0" smtClean="0">
                <a:solidFill>
                  <a:srgbClr val="000066"/>
                </a:solidFill>
              </a:rPr>
              <a:t>Za symboliczny początek okresu nowożytnego w życiu opactwa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>
                <a:solidFill>
                  <a:srgbClr val="000066"/>
                </a:solidFill>
              </a:rPr>
              <a:t>świętokrzyskiego  można  uważać  rok 1536, kiedy  ukazała się 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>
                <a:solidFill>
                  <a:srgbClr val="000066"/>
                </a:solidFill>
              </a:rPr>
              <a:t>drukiem  najstarsza  znana  nam  kronika  klasztorna,  </a:t>
            </a:r>
            <a:r>
              <a:rPr lang="pl-PL" sz="1000" i="1" dirty="0" err="1" smtClean="0">
                <a:solidFill>
                  <a:srgbClr val="000066"/>
                </a:solidFill>
              </a:rPr>
              <a:t>Narratio</a:t>
            </a:r>
            <a:r>
              <a:rPr lang="pl-PL" sz="1000" i="1" dirty="0" smtClean="0">
                <a:solidFill>
                  <a:srgbClr val="000066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pl-PL" sz="1000" i="1" dirty="0" err="1" smtClean="0">
                <a:solidFill>
                  <a:srgbClr val="000066"/>
                </a:solidFill>
              </a:rPr>
              <a:t>fundationis</a:t>
            </a:r>
            <a:r>
              <a:rPr lang="pl-PL" sz="1000" i="1" dirty="0" smtClean="0">
                <a:solidFill>
                  <a:srgbClr val="000066"/>
                </a:solidFill>
              </a:rPr>
              <a:t> </a:t>
            </a:r>
            <a:r>
              <a:rPr lang="pl-PL" sz="1000" i="1" dirty="0" err="1" smtClean="0">
                <a:solidFill>
                  <a:srgbClr val="000066"/>
                </a:solidFill>
              </a:rPr>
              <a:t>monasterii</a:t>
            </a:r>
            <a:r>
              <a:rPr lang="pl-PL" sz="1000" i="1" dirty="0" smtClean="0">
                <a:solidFill>
                  <a:srgbClr val="000066"/>
                </a:solidFill>
              </a:rPr>
              <a:t> </a:t>
            </a:r>
            <a:r>
              <a:rPr lang="pl-PL" sz="1000" i="1" dirty="0" err="1" smtClean="0">
                <a:solidFill>
                  <a:srgbClr val="000066"/>
                </a:solidFill>
              </a:rPr>
              <a:t>Montis</a:t>
            </a:r>
            <a:r>
              <a:rPr lang="pl-PL" sz="1000" i="1" dirty="0" smtClean="0">
                <a:solidFill>
                  <a:srgbClr val="000066"/>
                </a:solidFill>
              </a:rPr>
              <a:t> </a:t>
            </a:r>
            <a:r>
              <a:rPr lang="pl-PL" sz="1000" i="1" dirty="0" err="1" smtClean="0">
                <a:solidFill>
                  <a:srgbClr val="000066"/>
                </a:solidFill>
              </a:rPr>
              <a:t>Calvi</a:t>
            </a:r>
            <a:r>
              <a:rPr lang="pl-PL" sz="1000" dirty="0" smtClean="0">
                <a:solidFill>
                  <a:srgbClr val="000066"/>
                </a:solidFill>
              </a:rPr>
              <a:t>,  dwa lata później   wydana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>
                <a:solidFill>
                  <a:srgbClr val="000066"/>
                </a:solidFill>
              </a:rPr>
              <a:t>w  języku   polskim  jako  </a:t>
            </a:r>
            <a:r>
              <a:rPr lang="pl-PL" sz="1000" i="1" dirty="0" smtClean="0">
                <a:solidFill>
                  <a:srgbClr val="000066"/>
                </a:solidFill>
              </a:rPr>
              <a:t>Powieść  rzeczy  </a:t>
            </a:r>
            <a:r>
              <a:rPr lang="pl-PL" sz="1000" i="1" dirty="0" err="1" smtClean="0">
                <a:solidFill>
                  <a:srgbClr val="000066"/>
                </a:solidFill>
              </a:rPr>
              <a:t>istej</a:t>
            </a:r>
            <a:r>
              <a:rPr lang="pl-PL" sz="1000" dirty="0" smtClean="0">
                <a:solidFill>
                  <a:srgbClr val="000066"/>
                </a:solidFill>
              </a:rPr>
              <a:t>.  Stała  się   ona 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>
                <a:solidFill>
                  <a:srgbClr val="000066"/>
                </a:solidFill>
              </a:rPr>
              <a:t>podstawą   wszystkich    kolejnych   kronik   klasztornych,   </a:t>
            </a:r>
            <a:r>
              <a:rPr lang="pl-PL" sz="1000" dirty="0" err="1" smtClean="0">
                <a:solidFill>
                  <a:srgbClr val="000066"/>
                </a:solidFill>
              </a:rPr>
              <a:t>któ</a:t>
            </a:r>
            <a:r>
              <a:rPr lang="pl-PL" sz="1000" dirty="0" smtClean="0">
                <a:solidFill>
                  <a:srgbClr val="000066"/>
                </a:solidFill>
              </a:rPr>
              <a:t>-</a:t>
            </a:r>
          </a:p>
          <a:p>
            <a:pPr algn="just">
              <a:lnSpc>
                <a:spcPct val="150000"/>
              </a:lnSpc>
            </a:pPr>
            <a:r>
              <a:rPr lang="pl-PL" sz="1000" dirty="0" err="1" smtClean="0">
                <a:solidFill>
                  <a:srgbClr val="000066"/>
                </a:solidFill>
              </a:rPr>
              <a:t>rych</a:t>
            </a:r>
            <a:r>
              <a:rPr lang="pl-PL" sz="1000" dirty="0" smtClean="0">
                <a:solidFill>
                  <a:srgbClr val="000066"/>
                </a:solidFill>
              </a:rPr>
              <a:t>  do  1819 r.  powstało  dziewięć.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>
                <a:solidFill>
                  <a:srgbClr val="000066"/>
                </a:solidFill>
              </a:rPr>
              <a:t>Sama ich liczba   to absolutny ewenement w dziejach polskiego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>
                <a:solidFill>
                  <a:srgbClr val="000066"/>
                </a:solidFill>
              </a:rPr>
              <a:t>monastycyzmu.</a:t>
            </a:r>
          </a:p>
          <a:p>
            <a:r>
              <a:rPr lang="pl-PL" sz="1000" dirty="0" smtClean="0">
                <a:solidFill>
                  <a:srgbClr val="000066"/>
                </a:solidFill>
              </a:rPr>
              <a:t>  </a:t>
            </a:r>
            <a:endParaRPr lang="pl-PL" sz="10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V</a:t>
            </a:r>
            <a:endParaRPr lang="pl-PL" dirty="0"/>
          </a:p>
        </p:txBody>
      </p:sp>
      <p:pic>
        <p:nvPicPr>
          <p:cNvPr id="4" name="Symbol zastępczy zawartości 3" descr="2. Brama wschodnia, widok od E. Fot. Cz. Hadamik, luty 2020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56176" y="2492896"/>
            <a:ext cx="2791883" cy="4187825"/>
          </a:xfrm>
        </p:spPr>
      </p:pic>
      <p:pic>
        <p:nvPicPr>
          <p:cNvPr id="5" name="Obraz 4" descr="3. Brama wschodnia, płaskorzeźbiona scena przekazania relikwii. Fot. Cz. Hadamik, luty 2020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692696"/>
            <a:ext cx="2843808" cy="1895872"/>
          </a:xfrm>
          <a:prstGeom prst="rect">
            <a:avLst/>
          </a:prstGeom>
        </p:spPr>
      </p:pic>
      <p:pic>
        <p:nvPicPr>
          <p:cNvPr id="6" name="Obraz 5" descr="2. Dzwonnica, widok od N. Fot. Cz. Hadamik, maj 2020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132856"/>
            <a:ext cx="2862064" cy="4293096"/>
          </a:xfrm>
          <a:prstGeom prst="rect">
            <a:avLst/>
          </a:prstGeom>
        </p:spPr>
      </p:pic>
      <p:pic>
        <p:nvPicPr>
          <p:cNvPr id="7" name="Obraz 6" descr="1. Hospiturat, widok od SW. Fot. Cz. Hadamik, lipiec 2015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509120"/>
            <a:ext cx="3240360" cy="2160240"/>
          </a:xfrm>
          <a:prstGeom prst="rect">
            <a:avLst/>
          </a:prstGeom>
        </p:spPr>
      </p:pic>
      <p:pic>
        <p:nvPicPr>
          <p:cNvPr id="8" name="Obraz 7" descr="1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2204864"/>
            <a:ext cx="3491880" cy="232792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00034" y="642918"/>
            <a:ext cx="51507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 smtClean="0"/>
              <a:t>Pod koniec XVIII w.  zmieniło się  bezpośrednie  otoczenie dawnej klauzury.</a:t>
            </a:r>
          </a:p>
          <a:p>
            <a:r>
              <a:rPr lang="pl-PL" sz="1000" dirty="0" smtClean="0"/>
              <a:t>Od strony wschodniej wybudowano okazałą dzwonnicę i bramę w ciągu mu-</a:t>
            </a:r>
          </a:p>
          <a:p>
            <a:r>
              <a:rPr lang="pl-PL" sz="1000" dirty="0" err="1" smtClean="0"/>
              <a:t>ru</a:t>
            </a:r>
            <a:r>
              <a:rPr lang="pl-PL" sz="1000" dirty="0" smtClean="0"/>
              <a:t> obwodowego.  Po stronie  zachodniej, w ogrodzie  klasztornym stanął bu-</a:t>
            </a:r>
          </a:p>
          <a:p>
            <a:r>
              <a:rPr lang="pl-PL" sz="1000" dirty="0" err="1" smtClean="0"/>
              <a:t>dynek</a:t>
            </a:r>
            <a:r>
              <a:rPr lang="pl-PL" sz="1000" dirty="0" smtClean="0"/>
              <a:t> </a:t>
            </a:r>
            <a:r>
              <a:rPr lang="pl-PL" sz="1000" dirty="0" err="1" smtClean="0"/>
              <a:t>hospituratu</a:t>
            </a:r>
            <a:r>
              <a:rPr lang="pl-PL" sz="1000" dirty="0" smtClean="0"/>
              <a:t> z browarem w przyziemiu.  Nową bramę wschodnią </a:t>
            </a:r>
            <a:r>
              <a:rPr lang="pl-PL" sz="1000" dirty="0" err="1" smtClean="0"/>
              <a:t>ozdo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biły z obydwu stron płaskorzeźbione płyty ze sceną przekazywania przez św.</a:t>
            </a:r>
          </a:p>
          <a:p>
            <a:r>
              <a:rPr lang="pl-PL" sz="1000" dirty="0" smtClean="0"/>
              <a:t>Emeryka relikwii na ręce biskupa  krakowskiego </a:t>
            </a:r>
            <a:r>
              <a:rPr lang="pl-PL" sz="1000" dirty="0" err="1" smtClean="0"/>
              <a:t>Lamperta</a:t>
            </a:r>
            <a:r>
              <a:rPr lang="pl-PL" sz="1000" dirty="0" smtClean="0"/>
              <a:t>.  W tym czasie u-</a:t>
            </a:r>
          </a:p>
          <a:p>
            <a:r>
              <a:rPr lang="pl-PL" sz="1000" dirty="0" smtClean="0"/>
              <a:t>kształtował   się  statecznie  widok  klasztoru od strony  wschodniej – ikona </a:t>
            </a:r>
          </a:p>
          <a:p>
            <a:r>
              <a:rPr lang="pl-PL" sz="1000" dirty="0" smtClean="0"/>
              <a:t>świętokrzyskiego krajobrazu.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tablica erekcyj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3727512" cy="6420449"/>
          </a:xfrm>
        </p:spPr>
      </p:pic>
      <p:pic>
        <p:nvPicPr>
          <p:cNvPr id="6" name="Obraz 5" descr="sobieszczańs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500042"/>
            <a:ext cx="5000660" cy="298517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071934" y="3643314"/>
            <a:ext cx="4818250" cy="2318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Nowy kościół  konsekrował w 1806 r.  biskup krakowski  Andrzej Ga-</a:t>
            </a:r>
          </a:p>
          <a:p>
            <a:r>
              <a:rPr lang="pl-PL" sz="1000" dirty="0" err="1" smtClean="0"/>
              <a:t>wroński</a:t>
            </a:r>
            <a:r>
              <a:rPr lang="pl-PL" sz="1000" dirty="0" smtClean="0"/>
              <a:t>. Z tej okazji  wmurowano w ścianę południowego krużganka</a:t>
            </a:r>
          </a:p>
          <a:p>
            <a:r>
              <a:rPr lang="pl-PL" sz="1000" dirty="0" smtClean="0"/>
              <a:t>tablicę z  czarnego marmuru, na której złotymi literami wyryto skrót</a:t>
            </a:r>
          </a:p>
          <a:p>
            <a:r>
              <a:rPr lang="pl-PL" sz="1000" dirty="0" smtClean="0"/>
              <a:t>dziejów  zgromadzenia tak,  jak widzieli je sami  benedyktyni. Był to</a:t>
            </a:r>
          </a:p>
          <a:p>
            <a:r>
              <a:rPr lang="pl-PL" sz="1000" dirty="0" smtClean="0"/>
              <a:t>akt zamykający  rozbudowę  klasztoru  na  przełomie XVIII  i  XIX w. </a:t>
            </a:r>
          </a:p>
          <a:p>
            <a:r>
              <a:rPr lang="pl-PL" sz="1000" dirty="0" smtClean="0"/>
              <a:t>Czternaście lat później odczytano na Łysej Górze dekret supresji </a:t>
            </a:r>
            <a:r>
              <a:rPr lang="pl-PL" sz="1000" dirty="0" err="1" smtClean="0"/>
              <a:t>kla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sztoru</a:t>
            </a:r>
            <a:r>
              <a:rPr lang="pl-PL" sz="1000" dirty="0" smtClean="0"/>
              <a:t>  –  akt zamykający  historię  benedyktynów   świętokrzyskich. </a:t>
            </a:r>
          </a:p>
          <a:p>
            <a:r>
              <a:rPr lang="pl-PL" sz="1000" dirty="0" smtClean="0"/>
              <a:t>Prastare opactwo pozbawione zostało ludzi, dóbr, dochodów, </a:t>
            </a:r>
            <a:r>
              <a:rPr lang="pl-PL" sz="1000" dirty="0" err="1" smtClean="0"/>
              <a:t>cenniej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szych  ruchomości.  Rozproszeniu  uległy  zbiory  sławnej   biblioteki. </a:t>
            </a:r>
          </a:p>
          <a:p>
            <a:r>
              <a:rPr lang="pl-PL" sz="1000" dirty="0" smtClean="0"/>
              <a:t>Pozostał  zespół  budynków  z  zupełnie  nowym  kościołem,  a także </a:t>
            </a:r>
          </a:p>
          <a:p>
            <a:r>
              <a:rPr lang="pl-PL" sz="1000" dirty="0" smtClean="0"/>
              <a:t>wiele zdobiących je dzieł sztuki, polichromii, fresków, obrazów, głów-</a:t>
            </a:r>
          </a:p>
          <a:p>
            <a:r>
              <a:rPr lang="pl-PL" sz="1000" dirty="0" smtClean="0"/>
              <a:t>nie z  XVII-XVIII w.  Szereg z  nich  zostało zniszczonych w ciągu XIX </a:t>
            </a:r>
          </a:p>
          <a:p>
            <a:r>
              <a:rPr lang="pl-PL" sz="1000" dirty="0" smtClean="0"/>
              <a:t>i XX w., ale te, które  ocalały  cieszą oko  i  są  świadectwem wielkiej</a:t>
            </a:r>
          </a:p>
          <a:p>
            <a:r>
              <a:rPr lang="pl-PL" sz="1000" dirty="0" smtClean="0"/>
              <a:t>historii godnej księcia innych gór.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roga krzyżowa lokalizac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7094592" cy="4187825"/>
          </a:xfrm>
        </p:spPr>
      </p:pic>
      <p:pic>
        <p:nvPicPr>
          <p:cNvPr id="5" name="Obraz 4" descr="1. Kapliczka wschodnia, widok od SE. Fot. Cz. Hadamik, luty 2020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124744"/>
            <a:ext cx="1493912" cy="2240868"/>
          </a:xfrm>
          <a:prstGeom prst="rect">
            <a:avLst/>
          </a:prstGeom>
        </p:spPr>
      </p:pic>
      <p:pic>
        <p:nvPicPr>
          <p:cNvPr id="6" name="Obraz 5" descr="3. Kapliczka zachodnia, widok od NEE. Fot. Cz. Hadamik, luty 2020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284984"/>
            <a:ext cx="2520280" cy="1680187"/>
          </a:xfrm>
          <a:prstGeom prst="rect">
            <a:avLst/>
          </a:prstGeom>
        </p:spPr>
      </p:pic>
      <p:pic>
        <p:nvPicPr>
          <p:cNvPr id="7" name="Obraz 6" descr="2. Kapliczka wschodnia, wnętrze. Fot. Cz. Hadamik, luty 2020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0352" y="4869160"/>
            <a:ext cx="1205880" cy="1808820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95536" y="500042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000" dirty="0" smtClean="0"/>
              <a:t>Wiek XVI  to  rudny okres  w dziejach  klasztoru.  Wewnętrzne  rozprzężenie  konwentu i  utrata głównych</a:t>
            </a:r>
          </a:p>
          <a:p>
            <a:pPr algn="just"/>
            <a:r>
              <a:rPr lang="pl-PL" sz="1000" dirty="0" smtClean="0"/>
              <a:t>sponsorów,  którzy wybrali ferment  reformacyjny, spowodowały  zastój w rozwoju oraz popadanie w ruinę</a:t>
            </a:r>
          </a:p>
          <a:p>
            <a:pPr algn="just"/>
            <a:r>
              <a:rPr lang="pl-PL" sz="1000" dirty="0" smtClean="0"/>
              <a:t>nieremontowanych  zabudowań.  Marazm zakończył  się za  rządów pierwszego opata </a:t>
            </a:r>
            <a:r>
              <a:rPr lang="pl-PL" sz="1000" dirty="0" err="1" smtClean="0"/>
              <a:t>komendantoryjnego</a:t>
            </a:r>
            <a:endParaRPr lang="pl-PL" sz="1000" dirty="0" smtClean="0"/>
          </a:p>
          <a:p>
            <a:pPr algn="just"/>
            <a:r>
              <a:rPr lang="pl-PL" sz="1000" dirty="0" smtClean="0"/>
              <a:t>(wyznaczonego  przez  króla),  Michała Maliszewskiego, rządzącego w latach 1595-1608. Z  jego  inicjatywy  powstała  jedna  z pierwszych w  Królestwie Polskim  dróg krzyżowych (kalwarii). Opat Maliszewski zapoczątkował pomyślny rozwój klasztoru świętokrzyskiego w kolejnych wiekach. Za jego  rządów, około 1604 r., rozpoczęto przebudowę dawnego kapitularza na kaplicę grobową rodziny Oleśnickich. 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św michał map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05064"/>
            <a:ext cx="5543550" cy="2695575"/>
          </a:xfrm>
        </p:spPr>
      </p:pic>
      <p:pic>
        <p:nvPicPr>
          <p:cNvPr id="5" name="Obraz 4" descr="1. Dawny szpital św. Michała (tzw. dom opata), widok od SSE. Fot. Cz. Hadamik, czerwiec 2020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052736"/>
            <a:ext cx="3995936" cy="2996952"/>
          </a:xfrm>
          <a:prstGeom prst="rect">
            <a:avLst/>
          </a:prstGeom>
        </p:spPr>
      </p:pic>
      <p:pic>
        <p:nvPicPr>
          <p:cNvPr id="6" name="Obraz 5" descr="2. Dawny szpital św. Michała (tzw. dom opata), widok od NNW. Fot. Cz. Hadamik, czerwiec 2020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844824"/>
            <a:ext cx="3779912" cy="2834934"/>
          </a:xfrm>
          <a:prstGeom prst="rect">
            <a:avLst/>
          </a:prstGeom>
        </p:spPr>
      </p:pic>
      <p:pic>
        <p:nvPicPr>
          <p:cNvPr id="7" name="Obraz 6" descr="4. Relikty kościoła św. Michała (niedokończonego), widok od NNW. Fot. Cz. Hadamik, czerwiec 2020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293096"/>
            <a:ext cx="3024336" cy="226825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4572000" y="692696"/>
            <a:ext cx="4083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000" dirty="0" smtClean="0"/>
              <a:t>Opat Michał Maliszewski rozpoczął proces fundacji zakonnej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prepozytury szpitalnej św. Michała w Słupi (Nowej). </a:t>
            </a:r>
            <a:r>
              <a:rPr lang="pl-PL" sz="1000" dirty="0" err="1" smtClean="0"/>
              <a:t>Formal</a:t>
            </a:r>
            <a:r>
              <a:rPr lang="pl-PL" sz="1000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nie fundację szpitala i kościoła zakończył jego następca, ko-</a:t>
            </a:r>
          </a:p>
          <a:p>
            <a:pPr>
              <a:lnSpc>
                <a:spcPct val="150000"/>
              </a:lnSpc>
            </a:pPr>
            <a:r>
              <a:rPr lang="pl-PL" sz="1000" dirty="0" smtClean="0"/>
              <a:t>lejny opat komendatoryjny, Bogusław </a:t>
            </a:r>
            <a:r>
              <a:rPr lang="pl-PL" sz="1000" dirty="0" err="1" smtClean="0"/>
              <a:t>Radoszewski</a:t>
            </a:r>
            <a:r>
              <a:rPr lang="pl-PL" sz="1000" dirty="0" smtClean="0"/>
              <a:t>.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. Kaplica Oleśnickich, elewacja wschodnia, widok od SEE. Fot. Cz. Hadamik, luty 2020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2791883" cy="4187825"/>
          </a:xfrm>
        </p:spPr>
      </p:pic>
      <p:pic>
        <p:nvPicPr>
          <p:cNvPr id="5" name="Obraz 4" descr="5. Wejścia do kaplicy z krużganka. Fot. Cz. Hadamik, czerwiec 2015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88640"/>
            <a:ext cx="2406013" cy="3609020"/>
          </a:xfrm>
          <a:prstGeom prst="rect">
            <a:avLst/>
          </a:prstGeom>
        </p:spPr>
      </p:pic>
      <p:pic>
        <p:nvPicPr>
          <p:cNvPr id="6" name="Obraz 5" descr="2. Kaplica Oleśnickich, wejście z krużganka. Fot. Cz. Hadamik, luty 2020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3501008"/>
            <a:ext cx="2409732" cy="3212976"/>
          </a:xfrm>
          <a:prstGeom prst="rect">
            <a:avLst/>
          </a:prstGeom>
        </p:spPr>
      </p:pic>
      <p:pic>
        <p:nvPicPr>
          <p:cNvPr id="7" name="Obraz 6" descr="1. Nagrobek Mikołaja i Zofii Oleśnickich, widok ogólny. Fot. Cz. Hadamik, czerwiec 2015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714356"/>
            <a:ext cx="2016224" cy="3024336"/>
          </a:xfrm>
          <a:prstGeom prst="rect">
            <a:avLst/>
          </a:prstGeom>
        </p:spPr>
      </p:pic>
      <p:pic>
        <p:nvPicPr>
          <p:cNvPr id="8" name="Obraz 7" descr="3. Ołarz wielki, widok ogólny z północnej części nawy. Fot. Cz. Hadamik, styczeń 2013 r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4221088"/>
            <a:ext cx="1661931" cy="2492896"/>
          </a:xfrm>
          <a:prstGeom prst="rect">
            <a:avLst/>
          </a:prstGeom>
        </p:spPr>
      </p:pic>
      <p:pic>
        <p:nvPicPr>
          <p:cNvPr id="9" name="Obraz 8" descr="1. Portal wejścia do zakrystii, widok ogólny. Fot. Cz. Hadamik, czerwiec 2015 r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64088" y="548680"/>
            <a:ext cx="1421904" cy="2132856"/>
          </a:xfrm>
          <a:prstGeom prst="rect">
            <a:avLst/>
          </a:prstGeom>
        </p:spPr>
      </p:pic>
      <p:pic>
        <p:nvPicPr>
          <p:cNvPr id="10" name="Obraz 9" descr="4. Zwieńczenie nagrobka Oleśnickich. Fot. Cz. Hadamik, czerwiec 2015 r.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6016" y="2564904"/>
            <a:ext cx="1979712" cy="131980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285984" y="4500570"/>
            <a:ext cx="41594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Za czasów Bogusława </a:t>
            </a:r>
            <a:r>
              <a:rPr lang="pl-PL" sz="1000" dirty="0" err="1" smtClean="0"/>
              <a:t>Radoszewskiego</a:t>
            </a:r>
            <a:r>
              <a:rPr lang="pl-PL" sz="1000" dirty="0" smtClean="0"/>
              <a:t> (1608-1634) </a:t>
            </a:r>
            <a:r>
              <a:rPr lang="pl-PL" sz="1000" dirty="0" err="1" smtClean="0"/>
              <a:t>ukoń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czono</a:t>
            </a:r>
            <a:r>
              <a:rPr lang="pl-PL" sz="1000" dirty="0" smtClean="0"/>
              <a:t> budowę kaplicy Oleśnickich, która jest jedną z </a:t>
            </a:r>
            <a:r>
              <a:rPr lang="pl-PL" sz="1000" dirty="0" err="1" smtClean="0"/>
              <a:t>naj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bardziej efektownych budowli czasów nowożytnych na </a:t>
            </a:r>
            <a:r>
              <a:rPr lang="pl-PL" sz="1000" dirty="0" err="1" smtClean="0"/>
              <a:t>Ły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sej</a:t>
            </a:r>
            <a:r>
              <a:rPr lang="pl-PL" sz="1000" dirty="0" smtClean="0"/>
              <a:t> Górze. Nie znamy imienia architekta, przypuszcza się,</a:t>
            </a:r>
          </a:p>
          <a:p>
            <a:r>
              <a:rPr lang="pl-PL" sz="1000" dirty="0" smtClean="0"/>
              <a:t>że mógł nim być sławny chęciński murator i rzeźbiarz Kac-</a:t>
            </a:r>
          </a:p>
          <a:p>
            <a:r>
              <a:rPr lang="pl-PL" sz="1000" dirty="0" smtClean="0"/>
              <a:t>per </a:t>
            </a:r>
            <a:r>
              <a:rPr lang="pl-PL" sz="1000" dirty="0" err="1" smtClean="0"/>
              <a:t>Fodyga</a:t>
            </a:r>
            <a:r>
              <a:rPr lang="pl-PL" sz="1000" dirty="0" smtClean="0"/>
              <a:t>. Najważniejsze elementy pierwotnego </a:t>
            </a:r>
            <a:r>
              <a:rPr lang="pl-PL" sz="1000" dirty="0" err="1" smtClean="0"/>
              <a:t>wyposa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żenia</a:t>
            </a:r>
            <a:r>
              <a:rPr lang="pl-PL" sz="1000" dirty="0" smtClean="0"/>
              <a:t> (nagrobek Mikołaja i Zofii Oleśnickich, ołtarz wielki,</a:t>
            </a:r>
          </a:p>
          <a:p>
            <a:r>
              <a:rPr lang="pl-PL" sz="1000" dirty="0" smtClean="0"/>
              <a:t>portal drzwi do zakrystii) mógł wykonać gdański warsztat</a:t>
            </a:r>
          </a:p>
          <a:p>
            <a:r>
              <a:rPr lang="pl-PL" sz="1000" dirty="0" smtClean="0"/>
              <a:t>Abrahama van den </a:t>
            </a:r>
            <a:r>
              <a:rPr lang="pl-PL" sz="1000" dirty="0" err="1" smtClean="0"/>
              <a:t>Blocke</a:t>
            </a:r>
            <a:r>
              <a:rPr lang="pl-PL" sz="1000" dirty="0" smtClean="0"/>
              <a:t>, jako że wykazują one cechy tzw.</a:t>
            </a:r>
          </a:p>
          <a:p>
            <a:r>
              <a:rPr lang="pl-PL" sz="1000" dirty="0" smtClean="0"/>
              <a:t>renesansu niderlandzkiego.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radoszews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4255304" cy="1541411"/>
          </a:xfrm>
        </p:spPr>
      </p:pic>
      <p:pic>
        <p:nvPicPr>
          <p:cNvPr id="7" name="Obraz 6" descr="3. Bieliny, kościół. Epitafium Jana Głowacza Oleśnickiego. Fot. Cz. Hadamik, październik 2013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124744"/>
            <a:ext cx="2808312" cy="1872208"/>
          </a:xfrm>
          <a:prstGeom prst="rect">
            <a:avLst/>
          </a:prstGeom>
        </p:spPr>
      </p:pic>
      <p:pic>
        <p:nvPicPr>
          <p:cNvPr id="8" name="Obraz 7" descr="4. Bieliny, kościół. Epitafium zamordowanych przez Tatarów zakonników. Fot. Cz. Hadamik, październik 2013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188640"/>
            <a:ext cx="2592288" cy="1728192"/>
          </a:xfrm>
          <a:prstGeom prst="rect">
            <a:avLst/>
          </a:prstGeom>
        </p:spPr>
      </p:pic>
      <p:pic>
        <p:nvPicPr>
          <p:cNvPr id="9" name="Obraz 8" descr="1. Tablica z herbem Ciołek kardynała Bernarda Maciejowskiego. Fot. Cz. Hadamik, październik 2013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556792"/>
            <a:ext cx="2411759" cy="1607839"/>
          </a:xfrm>
          <a:prstGeom prst="rect">
            <a:avLst/>
          </a:prstGeom>
        </p:spPr>
      </p:pic>
      <p:pic>
        <p:nvPicPr>
          <p:cNvPr id="10" name="Obraz 9" descr="2. Tablica z herbem benedyktynów świętokrzyskich. Fot. Cz. Hadamik, październik 2013 r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3068960"/>
            <a:ext cx="2519770" cy="1679847"/>
          </a:xfrm>
          <a:prstGeom prst="rect">
            <a:avLst/>
          </a:prstGeom>
        </p:spPr>
      </p:pic>
      <p:pic>
        <p:nvPicPr>
          <p:cNvPr id="11" name="Obraz 10" descr="3. Tablica z herbem Godziemba opata Michała Maliszewskiego. Fot. Cz. Hadamik, październik 2013 r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3429000"/>
            <a:ext cx="1757942" cy="2636912"/>
          </a:xfrm>
          <a:prstGeom prst="rect">
            <a:avLst/>
          </a:prstGeom>
        </p:spPr>
      </p:pic>
      <p:pic>
        <p:nvPicPr>
          <p:cNvPr id="12" name="Obraz 11" descr="4. Tablica z herbem Lubicz biskupa krakowskiego Piotra Tylickiego. Fot. Cz. Hadamik, maj 2015 r.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4653136"/>
            <a:ext cx="2267744" cy="1511829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5004048" y="3071810"/>
            <a:ext cx="37286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000" dirty="0" smtClean="0"/>
              <a:t>Opata Bogusława  </a:t>
            </a:r>
            <a:r>
              <a:rPr lang="pl-PL" sz="1000" dirty="0" err="1" smtClean="0"/>
              <a:t>Radoszewskiego</a:t>
            </a:r>
            <a:r>
              <a:rPr lang="pl-PL" sz="1000" dirty="0" smtClean="0"/>
              <a:t>   znamy  dzisiaj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/>
              <a:t>głównie z licznych  tablic i pomników,  które fundo-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/>
              <a:t>wał  dla  siebie,  swojej  rodziny  oraz zakonników i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/>
              <a:t>dobrodziejów  klasztoru.  Pozostało z nich zaledwie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/>
              <a:t>kilka, w tym tablica w kruchcie klasztornej (ku czci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/>
              <a:t>bratanka opata) i dwie tablice wmurowane po kasa-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/>
              <a:t>cie klasztoru w ścianę kościoła w Bielinach. Możliwe,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/>
              <a:t>że kazał on też wykonać kartusze herbowe, </a:t>
            </a:r>
            <a:r>
              <a:rPr lang="pl-PL" sz="1000" dirty="0" err="1" smtClean="0"/>
              <a:t>znajdu</a:t>
            </a:r>
            <a:r>
              <a:rPr lang="pl-PL" sz="1000" dirty="0" smtClean="0"/>
              <a:t>-</a:t>
            </a:r>
          </a:p>
          <a:p>
            <a:pPr algn="just">
              <a:lnSpc>
                <a:spcPct val="150000"/>
              </a:lnSpc>
            </a:pPr>
            <a:r>
              <a:rPr lang="pl-PL" sz="1000" dirty="0" err="1" smtClean="0"/>
              <a:t>jące</a:t>
            </a:r>
            <a:r>
              <a:rPr lang="pl-PL" sz="1000" dirty="0" smtClean="0"/>
              <a:t> się dzisiaj na wschodniej ścianie kościoła. Ironią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/>
              <a:t>historii jest, że jego własny  nagrobek nie zachował</a:t>
            </a:r>
          </a:p>
          <a:p>
            <a:pPr algn="just">
              <a:lnSpc>
                <a:spcPct val="150000"/>
              </a:lnSpc>
            </a:pPr>
            <a:r>
              <a:rPr lang="pl-PL" sz="1000" dirty="0" smtClean="0"/>
              <a:t>się do naszych czasów, choć wiemy, że został </a:t>
            </a:r>
            <a:r>
              <a:rPr lang="pl-PL" sz="1000" dirty="0" err="1" smtClean="0"/>
              <a:t>pocho</a:t>
            </a:r>
            <a:r>
              <a:rPr lang="pl-PL" sz="1000" dirty="0" smtClean="0"/>
              <a:t>-</a:t>
            </a:r>
          </a:p>
          <a:p>
            <a:pPr algn="just">
              <a:lnSpc>
                <a:spcPct val="150000"/>
              </a:lnSpc>
            </a:pPr>
            <a:r>
              <a:rPr lang="pl-PL" sz="1000" dirty="0" err="1" smtClean="0"/>
              <a:t>wany</a:t>
            </a:r>
            <a:r>
              <a:rPr lang="pl-PL" sz="1000" dirty="0" smtClean="0"/>
              <a:t> na Łysej Górze.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6. Tz. kruchta klasztorna, tablica memoratywna opata Stanisława Sierakowskiego. Fot. Cz. Hadamik, grudzień 2020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700808"/>
            <a:ext cx="1458162" cy="1944216"/>
          </a:xfrm>
        </p:spPr>
      </p:pic>
      <p:pic>
        <p:nvPicPr>
          <p:cNvPr id="5" name="Obraz 4" descr="fresk sierakows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16632"/>
            <a:ext cx="2952328" cy="1772289"/>
          </a:xfrm>
          <a:prstGeom prst="rect">
            <a:avLst/>
          </a:prstGeom>
        </p:spPr>
      </p:pic>
      <p:pic>
        <p:nvPicPr>
          <p:cNvPr id="6" name="Obraz 5" descr="fresk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700808"/>
            <a:ext cx="2736304" cy="1716707"/>
          </a:xfrm>
          <a:prstGeom prst="rect">
            <a:avLst/>
          </a:prstGeom>
        </p:spPr>
      </p:pic>
      <p:pic>
        <p:nvPicPr>
          <p:cNvPr id="7" name="Obraz 6" descr="fresk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88640"/>
            <a:ext cx="2987824" cy="1691062"/>
          </a:xfrm>
          <a:prstGeom prst="rect">
            <a:avLst/>
          </a:prstGeom>
        </p:spPr>
      </p:pic>
      <p:pic>
        <p:nvPicPr>
          <p:cNvPr id="8" name="Obraz 7" descr="sierakowsk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116632"/>
            <a:ext cx="1543735" cy="1700808"/>
          </a:xfrm>
          <a:prstGeom prst="rect">
            <a:avLst/>
          </a:prstGeom>
        </p:spPr>
      </p:pic>
      <p:pic>
        <p:nvPicPr>
          <p:cNvPr id="9" name="Obraz 8" descr="1. Relikwiarz świętokrzyski, XVII w. Fot. Cz. Hadamik, sierpień 2015 r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52186" y="2204864"/>
            <a:ext cx="2766053" cy="4149080"/>
          </a:xfrm>
          <a:prstGeom prst="rect">
            <a:avLst/>
          </a:prstGeom>
        </p:spPr>
      </p:pic>
      <p:pic>
        <p:nvPicPr>
          <p:cNvPr id="10" name="Obraz 9" descr="1. Portal wejścia do zakrystii z krużganków. Fot. Cz. Hadamik, marzec 2020 r.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573016"/>
            <a:ext cx="2093979" cy="314096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339752" y="3861048"/>
            <a:ext cx="40670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Opat Stanisław Sierakowski (rządził w latach 1636-1662)</a:t>
            </a:r>
          </a:p>
          <a:p>
            <a:r>
              <a:rPr lang="pl-PL" sz="1000" dirty="0" smtClean="0"/>
              <a:t>zapisał się  w pamięci  klasztoru  łysogórskiego jako wzór </a:t>
            </a:r>
          </a:p>
          <a:p>
            <a:r>
              <a:rPr lang="pl-PL" sz="1000" dirty="0" smtClean="0"/>
              <a:t>cnót zakonnych. Z tego tytułu specjalny rozdział poświęcił </a:t>
            </a:r>
          </a:p>
          <a:p>
            <a:r>
              <a:rPr lang="pl-PL" sz="1000" dirty="0" smtClean="0"/>
              <a:t>mu  w  swojej  kronice  (wyd. ok.  1737)  Jacek Jabłoński.</a:t>
            </a:r>
          </a:p>
          <a:p>
            <a:r>
              <a:rPr lang="pl-PL" sz="1000" dirty="0" smtClean="0"/>
              <a:t>Czas jego rządów był trudny,  choćby z uwagi na najazdy</a:t>
            </a:r>
          </a:p>
          <a:p>
            <a:r>
              <a:rPr lang="pl-PL" sz="1000" dirty="0" smtClean="0"/>
              <a:t>Szwedów  i  </a:t>
            </a:r>
            <a:r>
              <a:rPr lang="pl-PL" sz="1000" dirty="0" err="1" smtClean="0"/>
              <a:t>Rakoczan</a:t>
            </a:r>
            <a:r>
              <a:rPr lang="pl-PL" sz="1000" dirty="0" smtClean="0"/>
              <a:t> na  klasztor;  zamordowano  wtedy</a:t>
            </a:r>
          </a:p>
          <a:p>
            <a:r>
              <a:rPr lang="pl-PL" sz="1000" dirty="0" smtClean="0"/>
              <a:t>w okrutny sposób trzech zakonników pilnujących opactwa.</a:t>
            </a:r>
          </a:p>
          <a:p>
            <a:r>
              <a:rPr lang="pl-PL" sz="1000" dirty="0" smtClean="0"/>
              <a:t>Jednak to  właśnie on  rozpoczął największą w czasach no-</a:t>
            </a:r>
          </a:p>
          <a:p>
            <a:r>
              <a:rPr lang="pl-PL" sz="1000" dirty="0" err="1" smtClean="0"/>
              <a:t>wożytnych</a:t>
            </a:r>
            <a:r>
              <a:rPr lang="pl-PL" sz="1000" dirty="0" smtClean="0"/>
              <a:t>  rozbudowę  gmachów  klasztornych, jemu też</a:t>
            </a:r>
          </a:p>
          <a:p>
            <a:r>
              <a:rPr lang="pl-PL" sz="1000" dirty="0" smtClean="0"/>
              <a:t>nową  promienistą  oprawę  zawdzięcza  relikwiarz drzewa </a:t>
            </a:r>
          </a:p>
          <a:p>
            <a:r>
              <a:rPr lang="pl-PL" sz="1000" dirty="0" smtClean="0"/>
              <a:t>Krzyża  Świętego.  Sceny  z żywota  owego  świątobliwego</a:t>
            </a:r>
          </a:p>
          <a:p>
            <a:r>
              <a:rPr lang="pl-PL" sz="1000" dirty="0" smtClean="0"/>
              <a:t>opata  mają  według  tradycji  przedstawiać freski na </a:t>
            </a:r>
            <a:r>
              <a:rPr lang="pl-PL" sz="1000" dirty="0" err="1" smtClean="0"/>
              <a:t>ścia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nach</a:t>
            </a:r>
            <a:r>
              <a:rPr lang="pl-PL" sz="1000" dirty="0" smtClean="0"/>
              <a:t> tarczowych wschodniego ramienia krużganków.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kwiatkiewicz rycin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3341719" cy="4187825"/>
          </a:xfrm>
        </p:spPr>
      </p:pic>
      <p:pic>
        <p:nvPicPr>
          <p:cNvPr id="5" name="Obraz 4" descr="1. Skrzydło zachodnie klasztoru, widok od NW. Fot. Cz. Hadamik, lipiec 2015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476672"/>
            <a:ext cx="4211960" cy="2807973"/>
          </a:xfrm>
          <a:prstGeom prst="rect">
            <a:avLst/>
          </a:prstGeom>
        </p:spPr>
      </p:pic>
      <p:pic>
        <p:nvPicPr>
          <p:cNvPr id="8" name="Obraz 7" descr="5. Zamurowane przejście do zachodniej części klasztoru. Fot. Cz. Hadamik, grudzień 2020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2852936"/>
            <a:ext cx="2213992" cy="3320988"/>
          </a:xfrm>
          <a:prstGeom prst="rect">
            <a:avLst/>
          </a:prstGeom>
        </p:spPr>
      </p:pic>
      <p:pic>
        <p:nvPicPr>
          <p:cNvPr id="9" name="Obraz 8" descr="1. Rzeżba rycerza. Fot. Cz. Hadamik, czerwiec 2015 r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764704"/>
            <a:ext cx="1373899" cy="2060848"/>
          </a:xfrm>
          <a:prstGeom prst="rect">
            <a:avLst/>
          </a:prstGeom>
        </p:spPr>
      </p:pic>
      <p:pic>
        <p:nvPicPr>
          <p:cNvPr id="10" name="Obraz 9" descr="2. Rzeżba biskupa. Fot. Cz. Hadamik, czerwiec 2015 r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3212976"/>
            <a:ext cx="1061864" cy="1592796"/>
          </a:xfrm>
          <a:prstGeom prst="rect">
            <a:avLst/>
          </a:prstGeom>
        </p:spPr>
      </p:pic>
      <p:pic>
        <p:nvPicPr>
          <p:cNvPr id="11" name="Obraz 10" descr="3. Rzeżba biskupa. Fot. Cz. Hadamik, czerwiec 2015 r.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3968" y="3068960"/>
            <a:ext cx="1229883" cy="1844824"/>
          </a:xfrm>
          <a:prstGeom prst="rect">
            <a:avLst/>
          </a:prstGeom>
        </p:spPr>
      </p:pic>
      <p:pic>
        <p:nvPicPr>
          <p:cNvPr id="12" name="Obraz 11" descr="4. Rzeżba zakonnika. Fot. Cz. Hadamik, czerwiec 2015 r.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08104" y="2780928"/>
            <a:ext cx="1368152" cy="2052228"/>
          </a:xfrm>
          <a:prstGeom prst="rect">
            <a:avLst/>
          </a:prstGeom>
        </p:spPr>
      </p:pic>
      <p:pic>
        <p:nvPicPr>
          <p:cNvPr id="14" name="Obraz 13" descr="kościół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7504" y="4221088"/>
            <a:ext cx="2088232" cy="1966850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2214546" y="5072074"/>
            <a:ext cx="472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Ówczesny kościół świętokrzyski, o korpusie średniowiecznym, </a:t>
            </a:r>
            <a:r>
              <a:rPr lang="pl-PL" sz="1000" dirty="0" err="1" smtClean="0"/>
              <a:t>ozdo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bił Sierakowski nowym masywem zachodnim z dwiema barokowymi</a:t>
            </a:r>
          </a:p>
          <a:p>
            <a:r>
              <a:rPr lang="pl-PL" sz="1000" dirty="0" smtClean="0"/>
              <a:t>wieżami. Z okresu  rozbudowy  kościoła pochodzą  być  może cztery</a:t>
            </a:r>
          </a:p>
          <a:p>
            <a:r>
              <a:rPr lang="pl-PL" sz="1000" dirty="0" smtClean="0"/>
              <a:t>rzeźby kamienne, znajdujące się dzisiaj w niszach fasady zachodniej</a:t>
            </a:r>
          </a:p>
          <a:p>
            <a:r>
              <a:rPr lang="pl-PL" sz="1000" dirty="0" smtClean="0"/>
              <a:t>istniejącej obecnie  świątyni. Możliwe  też, że  rozpoczął prace  przy</a:t>
            </a:r>
          </a:p>
          <a:p>
            <a:r>
              <a:rPr lang="pl-PL" sz="1000" dirty="0" smtClean="0"/>
              <a:t>budowie zachodniej części opactwa, kontynuowane przez  jego nas-</a:t>
            </a:r>
          </a:p>
          <a:p>
            <a:r>
              <a:rPr lang="pl-PL" sz="1000" dirty="0" err="1" smtClean="0"/>
              <a:t>tępców</a:t>
            </a:r>
            <a:r>
              <a:rPr lang="pl-PL" sz="1000" dirty="0" smtClean="0"/>
              <a:t>. 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3. Skrzydło zachodnie klasztoru, dawny wielki refektarz, część S. Fot. Cz. Hadamik, czerwiec 2015 r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702026" cy="3134684"/>
          </a:xfrm>
        </p:spPr>
      </p:pic>
      <p:pic>
        <p:nvPicPr>
          <p:cNvPr id="7" name="Obraz 6" descr="2. Rzeźba tzw. pielgrzyma w Nowej Słupi, widok od W (zbliżenie). Fot. Cz. Hadamik, luty 2020 r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3140968"/>
            <a:ext cx="2334005" cy="3501008"/>
          </a:xfrm>
          <a:prstGeom prst="rect">
            <a:avLst/>
          </a:prstGeom>
        </p:spPr>
      </p:pic>
      <p:pic>
        <p:nvPicPr>
          <p:cNvPr id="8" name="Obraz 7" descr="3. Główna sala mieszkania opata. Fot. Cz. Hadamik, czerwiec 2015 r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5013176"/>
            <a:ext cx="2160240" cy="1440160"/>
          </a:xfrm>
          <a:prstGeom prst="rect">
            <a:avLst/>
          </a:prstGeom>
        </p:spPr>
      </p:pic>
      <p:pic>
        <p:nvPicPr>
          <p:cNvPr id="9" name="Obraz 8" descr="2. Sala tzw. starej biblioteki, część zachodnia. Fot. Cz. Hadamik, czerwiec 2020 r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068960"/>
            <a:ext cx="2483768" cy="1655845"/>
          </a:xfrm>
          <a:prstGeom prst="rect">
            <a:avLst/>
          </a:prstGeom>
        </p:spPr>
      </p:pic>
      <p:pic>
        <p:nvPicPr>
          <p:cNvPr id="10" name="Obraz 9" descr="1. Portal wejścia z krużganków do mieszkania opata. Fot. Cz. Hadamik, marzec 2020 r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2996952"/>
            <a:ext cx="2430016" cy="3645024"/>
          </a:xfrm>
          <a:prstGeom prst="rect">
            <a:avLst/>
          </a:prstGeom>
        </p:spPr>
      </p:pic>
      <p:pic>
        <p:nvPicPr>
          <p:cNvPr id="11" name="Obraz 10" descr="jabłoński rycin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747674"/>
            <a:ext cx="2160240" cy="2619865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4929190" y="428604"/>
            <a:ext cx="3976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Rozbudowę zachodniej  części klasztoru  zakończono do-</a:t>
            </a:r>
          </a:p>
          <a:p>
            <a:r>
              <a:rPr lang="pl-PL" sz="1000" dirty="0" err="1" smtClean="0"/>
              <a:t>piero</a:t>
            </a:r>
            <a:r>
              <a:rPr lang="pl-PL" sz="1000" dirty="0" smtClean="0"/>
              <a:t> na początku XVIII w. Na piętrze  </a:t>
            </a:r>
            <a:r>
              <a:rPr lang="pl-PL" sz="1000" dirty="0" err="1" smtClean="0"/>
              <a:t>nowowzniesione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go skrzydła zachodniego  powstał  tzw. wielki refektarz, </a:t>
            </a:r>
          </a:p>
          <a:p>
            <a:r>
              <a:rPr lang="pl-PL" sz="1000" dirty="0" smtClean="0"/>
              <a:t>który stał  się największą  salą opactwa, przekrytą </a:t>
            </a:r>
            <a:r>
              <a:rPr lang="pl-PL" sz="1000" dirty="0" err="1" smtClean="0"/>
              <a:t>pięk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nym</a:t>
            </a:r>
            <a:r>
              <a:rPr lang="pl-PL" sz="1000" dirty="0" smtClean="0"/>
              <a:t> sklepieniem  kolebkowym z  lunetami,  zdobionym </a:t>
            </a:r>
          </a:p>
          <a:p>
            <a:r>
              <a:rPr lang="pl-PL" sz="1000" dirty="0" smtClean="0"/>
              <a:t>stiukową dekoracją  ramową.  Przy wejściu  do sali </a:t>
            </a:r>
            <a:r>
              <a:rPr lang="pl-PL" sz="1000" dirty="0" err="1" smtClean="0"/>
              <a:t>wbu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dowane</a:t>
            </a:r>
            <a:r>
              <a:rPr lang="pl-PL" sz="1000" dirty="0" smtClean="0"/>
              <a:t> było w ścianę nieistniejące już dziś marmurowe</a:t>
            </a:r>
          </a:p>
          <a:p>
            <a:r>
              <a:rPr lang="pl-PL" sz="1000" dirty="0" smtClean="0"/>
              <a:t>lavabo, z  inskrypcją  fundacyjną  opatrzoną datą 1701.</a:t>
            </a:r>
          </a:p>
          <a:p>
            <a:r>
              <a:rPr lang="pl-PL" sz="1000" dirty="0" smtClean="0"/>
              <a:t>Oprócz części  zachodniej (wokół  wirydarza otwartego)</a:t>
            </a:r>
          </a:p>
          <a:p>
            <a:r>
              <a:rPr lang="pl-PL" sz="1000" dirty="0" smtClean="0"/>
              <a:t>upiększano i przebudowywano w ciągu XVII w. inne </a:t>
            </a:r>
            <a:r>
              <a:rPr lang="pl-PL" sz="1000" dirty="0" err="1" smtClean="0"/>
              <a:t>fra</a:t>
            </a:r>
            <a:r>
              <a:rPr lang="pl-PL" sz="1000" dirty="0" smtClean="0"/>
              <a:t>-</a:t>
            </a:r>
          </a:p>
          <a:p>
            <a:r>
              <a:rPr lang="pl-PL" sz="1000" dirty="0" err="1" smtClean="0"/>
              <a:t>gmenty</a:t>
            </a:r>
            <a:r>
              <a:rPr lang="pl-PL" sz="1000" dirty="0" smtClean="0"/>
              <a:t> budowli klasztornych.  Być może już w  czasach</a:t>
            </a:r>
          </a:p>
          <a:p>
            <a:r>
              <a:rPr lang="pl-PL" sz="1000" dirty="0" smtClean="0"/>
              <a:t>Sierakowskiego powstała ogromna sala nowej biblioteki,</a:t>
            </a:r>
          </a:p>
          <a:p>
            <a:r>
              <a:rPr lang="pl-PL" sz="1000" dirty="0" smtClean="0"/>
              <a:t>na bazie dawnej  rozbudowanej  fraterni zbudowano  też</a:t>
            </a:r>
          </a:p>
          <a:p>
            <a:r>
              <a:rPr lang="pl-PL" sz="1000" dirty="0" smtClean="0"/>
              <a:t>tzw. opactwo (mieszkanie  opata). Z 1728 r.  mamy </a:t>
            </a:r>
            <a:r>
              <a:rPr lang="pl-PL" sz="1000" dirty="0" err="1" smtClean="0"/>
              <a:t>naj</a:t>
            </a:r>
            <a:r>
              <a:rPr lang="pl-PL" sz="1000" dirty="0" smtClean="0"/>
              <a:t>-</a:t>
            </a:r>
          </a:p>
          <a:p>
            <a:r>
              <a:rPr lang="pl-PL" sz="1000" dirty="0" smtClean="0"/>
              <a:t>starszą wzmiankę o tajemniczej kamiennej figurze u stóp</a:t>
            </a:r>
          </a:p>
          <a:p>
            <a:r>
              <a:rPr lang="pl-PL" sz="1000" dirty="0" smtClean="0"/>
              <a:t>Łysej Góry, znanej dzisiaj jako Pielgrzym. </a:t>
            </a:r>
            <a:endParaRPr lang="pl-PL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1742</TotalTime>
  <Words>1928</Words>
  <Application>Microsoft Office PowerPoint</Application>
  <PresentationFormat>Pokaz na ekranie (4:3)</PresentationFormat>
  <Paragraphs>250</Paragraphs>
  <Slides>21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Aspekt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A</vt:lpstr>
      <vt:lpstr>Slajd 17</vt:lpstr>
      <vt:lpstr>Slajd 18</vt:lpstr>
      <vt:lpstr>Slajd 19</vt:lpstr>
      <vt:lpstr>V</vt:lpstr>
      <vt:lpstr>Slajd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ja</dc:creator>
  <cp:lastModifiedBy>ja</cp:lastModifiedBy>
  <cp:revision>165</cp:revision>
  <dcterms:created xsi:type="dcterms:W3CDTF">2013-12-12T10:07:51Z</dcterms:created>
  <dcterms:modified xsi:type="dcterms:W3CDTF">2021-02-09T13:45:41Z</dcterms:modified>
</cp:coreProperties>
</file>